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3" r:id="rId1"/>
  </p:sldMasterIdLst>
  <p:notesMasterIdLst>
    <p:notesMasterId r:id="rId44"/>
  </p:notesMasterIdLst>
  <p:sldIdLst>
    <p:sldId id="256" r:id="rId2"/>
    <p:sldId id="345" r:id="rId3"/>
    <p:sldId id="346" r:id="rId4"/>
    <p:sldId id="347" r:id="rId5"/>
    <p:sldId id="348" r:id="rId6"/>
    <p:sldId id="349" r:id="rId7"/>
    <p:sldId id="341" r:id="rId8"/>
    <p:sldId id="342" r:id="rId9"/>
    <p:sldId id="343" r:id="rId10"/>
    <p:sldId id="344" r:id="rId11"/>
    <p:sldId id="309" r:id="rId12"/>
    <p:sldId id="332" r:id="rId13"/>
    <p:sldId id="313" r:id="rId14"/>
    <p:sldId id="310" r:id="rId15"/>
    <p:sldId id="311" r:id="rId16"/>
    <p:sldId id="312" r:id="rId17"/>
    <p:sldId id="350" r:id="rId18"/>
    <p:sldId id="351" r:id="rId19"/>
    <p:sldId id="314" r:id="rId20"/>
    <p:sldId id="315" r:id="rId21"/>
    <p:sldId id="316" r:id="rId22"/>
    <p:sldId id="318" r:id="rId23"/>
    <p:sldId id="319" r:id="rId24"/>
    <p:sldId id="320" r:id="rId25"/>
    <p:sldId id="321" r:id="rId26"/>
    <p:sldId id="323" r:id="rId27"/>
    <p:sldId id="322" r:id="rId28"/>
    <p:sldId id="324" r:id="rId29"/>
    <p:sldId id="325" r:id="rId30"/>
    <p:sldId id="326" r:id="rId31"/>
    <p:sldId id="327" r:id="rId32"/>
    <p:sldId id="328" r:id="rId33"/>
    <p:sldId id="329" r:id="rId34"/>
    <p:sldId id="330" r:id="rId35"/>
    <p:sldId id="339" r:id="rId36"/>
    <p:sldId id="335" r:id="rId37"/>
    <p:sldId id="331" r:id="rId38"/>
    <p:sldId id="334" r:id="rId39"/>
    <p:sldId id="337" r:id="rId40"/>
    <p:sldId id="338" r:id="rId41"/>
    <p:sldId id="336" r:id="rId42"/>
    <p:sldId id="340" r:id="rId43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1893"/>
    <a:srgbClr val="EBACEC"/>
    <a:srgbClr val="FF8AD8"/>
    <a:srgbClr val="000000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491" autoAdjust="0"/>
    <p:restoredTop sz="88991" autoAdjust="0"/>
  </p:normalViewPr>
  <p:slideViewPr>
    <p:cSldViewPr>
      <p:cViewPr varScale="1">
        <p:scale>
          <a:sx n="159" d="100"/>
          <a:sy n="159" d="100"/>
        </p:scale>
        <p:origin x="456" y="17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8D1B20-A248-FB47-8240-73C0C5F47C9D}" type="datetimeFigureOut">
              <a:t>2019/12/17</a:t>
            </a:fld>
            <a:endParaRPr kumimoji="1" lang="ja-JP" altLang="en-US" dirty="0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 dirty="0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 dirty="0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FA746F-AF1F-C048-A2ED-B38EF01E9631}" type="slidenum"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55976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円/楕円 3">
            <a:extLst>
              <a:ext uri="{FF2B5EF4-FFF2-40B4-BE49-F238E27FC236}">
                <a16:creationId xmlns:a16="http://schemas.microsoft.com/office/drawing/2014/main" id="{40BD511A-FE9E-B641-A323-1F2451D0C873}"/>
              </a:ext>
            </a:extLst>
          </p:cNvPr>
          <p:cNvSpPr/>
          <p:nvPr userDrawn="1"/>
        </p:nvSpPr>
        <p:spPr>
          <a:xfrm>
            <a:off x="8651631" y="6350558"/>
            <a:ext cx="411982" cy="411982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050" dirty="0">
              <a:latin typeface="+mj-ea"/>
              <a:ea typeface="+mj-ea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80A01A1C-B0C5-904D-963A-785848775F4A}"/>
              </a:ext>
            </a:extLst>
          </p:cNvPr>
          <p:cNvSpPr txBox="1"/>
          <p:nvPr userDrawn="1"/>
        </p:nvSpPr>
        <p:spPr>
          <a:xfrm>
            <a:off x="8661679" y="6400799"/>
            <a:ext cx="4010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E8E17320-8F29-C346-80F3-7693511BE498}" type="slidenum">
              <a:rPr kumimoji="1" lang="ja-JP" altLang="en-US" sz="1400"/>
              <a:pPr algn="ctr"/>
              <a:t>‹#›</a:t>
            </a:fld>
            <a:endParaRPr kumimoji="1" lang="ja-JP" altLang="en-US" sz="1400" dirty="0"/>
          </a:p>
        </p:txBody>
      </p:sp>
      <p:sp>
        <p:nvSpPr>
          <p:cNvPr id="7" name="テキスト プレースホルダー 6">
            <a:extLst>
              <a:ext uri="{FF2B5EF4-FFF2-40B4-BE49-F238E27FC236}">
                <a16:creationId xmlns:a16="http://schemas.microsoft.com/office/drawing/2014/main" id="{1977278B-6103-7448-8885-11FCA29D84A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190133"/>
            <a:ext cx="9144000" cy="7540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>
                <a:ln>
                  <a:solidFill>
                    <a:srgbClr val="011893"/>
                  </a:solidFill>
                </a:ln>
              </a:defRPr>
            </a:lvl1pPr>
          </a:lstStyle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847815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93069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kumimoji="1" sz="26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44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59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28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tiff"/><Relationship Id="rId3" Type="http://schemas.openxmlformats.org/officeDocument/2006/relationships/image" Target="../media/image5.tiff"/><Relationship Id="rId7" Type="http://schemas.openxmlformats.org/officeDocument/2006/relationships/image" Target="../media/image9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tiff"/><Relationship Id="rId5" Type="http://schemas.openxmlformats.org/officeDocument/2006/relationships/image" Target="../media/image7.tiff"/><Relationship Id="rId4" Type="http://schemas.openxmlformats.org/officeDocument/2006/relationships/image" Target="../media/image6.tif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tiff"/><Relationship Id="rId3" Type="http://schemas.openxmlformats.org/officeDocument/2006/relationships/image" Target="../media/image5.tiff"/><Relationship Id="rId7" Type="http://schemas.openxmlformats.org/officeDocument/2006/relationships/image" Target="../media/image10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tiff"/><Relationship Id="rId5" Type="http://schemas.openxmlformats.org/officeDocument/2006/relationships/image" Target="../media/image7.tiff"/><Relationship Id="rId4" Type="http://schemas.openxmlformats.org/officeDocument/2006/relationships/image" Target="../media/image6.tiff"/><Relationship Id="rId9" Type="http://schemas.openxmlformats.org/officeDocument/2006/relationships/image" Target="../media/image12.tif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tiff"/><Relationship Id="rId3" Type="http://schemas.openxmlformats.org/officeDocument/2006/relationships/image" Target="../media/image5.tiff"/><Relationship Id="rId7" Type="http://schemas.openxmlformats.org/officeDocument/2006/relationships/image" Target="../media/image10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tiff"/><Relationship Id="rId5" Type="http://schemas.openxmlformats.org/officeDocument/2006/relationships/image" Target="../media/image7.tiff"/><Relationship Id="rId4" Type="http://schemas.openxmlformats.org/officeDocument/2006/relationships/image" Target="../media/image6.tiff"/><Relationship Id="rId9" Type="http://schemas.openxmlformats.org/officeDocument/2006/relationships/image" Target="../media/image13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tiff"/><Relationship Id="rId5" Type="http://schemas.openxmlformats.org/officeDocument/2006/relationships/image" Target="../media/image17.tiff"/><Relationship Id="rId4" Type="http://schemas.openxmlformats.org/officeDocument/2006/relationships/image" Target="../media/image16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tiff"/><Relationship Id="rId5" Type="http://schemas.openxmlformats.org/officeDocument/2006/relationships/image" Target="../media/image22.tiff"/><Relationship Id="rId4" Type="http://schemas.openxmlformats.org/officeDocument/2006/relationships/image" Target="../media/image21.tif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tiff"/><Relationship Id="rId4" Type="http://schemas.openxmlformats.org/officeDocument/2006/relationships/image" Target="../media/image23.tif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tif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tiff"/><Relationship Id="rId5" Type="http://schemas.openxmlformats.org/officeDocument/2006/relationships/image" Target="../media/image30.tiff"/><Relationship Id="rId4" Type="http://schemas.openxmlformats.org/officeDocument/2006/relationships/image" Target="../media/image29.tif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36C4099E-EB60-DC4F-967D-225ED88E614D}"/>
              </a:ext>
            </a:extLst>
          </p:cNvPr>
          <p:cNvSpPr txBox="1"/>
          <p:nvPr/>
        </p:nvSpPr>
        <p:spPr>
          <a:xfrm>
            <a:off x="0" y="1249680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3200">
                <a:solidFill>
                  <a:srgbClr val="011893"/>
                </a:solidFill>
              </a:rPr>
              <a:t>　動的計画法</a:t>
            </a:r>
            <a:endParaRPr kumimoji="1" lang="ja-JP" altLang="en-US" sz="3200" dirty="0">
              <a:solidFill>
                <a:srgbClr val="011893"/>
              </a:solidFill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63FA400E-C243-F347-9BE6-46E657DCD3B8}"/>
              </a:ext>
            </a:extLst>
          </p:cNvPr>
          <p:cNvSpPr txBox="1"/>
          <p:nvPr/>
        </p:nvSpPr>
        <p:spPr>
          <a:xfrm>
            <a:off x="0" y="16256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800" dirty="0"/>
              <a:t>プログラミング基礎同演習</a:t>
            </a:r>
            <a:endParaRPr kumimoji="1" lang="ja-JP" altLang="en-US" sz="2800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891C33B1-D329-9348-9718-97E836138DF6}"/>
              </a:ext>
            </a:extLst>
          </p:cNvPr>
          <p:cNvSpPr txBox="1"/>
          <p:nvPr/>
        </p:nvSpPr>
        <p:spPr>
          <a:xfrm>
            <a:off x="3627120" y="5242560"/>
            <a:ext cx="54168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慶應義塾大学理工学部物理情報工学科</a:t>
            </a:r>
            <a:endParaRPr lang="en-US" altLang="ja-JP" sz="2400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BF5EEEB6-32A6-914E-957E-5C31A877EF9C}"/>
              </a:ext>
            </a:extLst>
          </p:cNvPr>
          <p:cNvSpPr txBox="1"/>
          <p:nvPr/>
        </p:nvSpPr>
        <p:spPr>
          <a:xfrm>
            <a:off x="8172400" y="5661248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渡辺</a:t>
            </a:r>
            <a:endParaRPr lang="en-US" altLang="ja-JP" sz="2400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D5E05EE1-8957-9F44-8F8E-6BD27683056C}"/>
              </a:ext>
            </a:extLst>
          </p:cNvPr>
          <p:cNvSpPr txBox="1"/>
          <p:nvPr/>
        </p:nvSpPr>
        <p:spPr>
          <a:xfrm>
            <a:off x="3271520" y="4338320"/>
            <a:ext cx="25250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000" dirty="0"/>
              <a:t>2019/12/17</a:t>
            </a:r>
            <a:endParaRPr kumimoji="1" lang="ja-JP" altLang="en-US" sz="4000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71D4ADEE-9E59-8A4A-88B8-D34187A71FF4}"/>
              </a:ext>
            </a:extLst>
          </p:cNvPr>
          <p:cNvSpPr txBox="1"/>
          <p:nvPr/>
        </p:nvSpPr>
        <p:spPr>
          <a:xfrm>
            <a:off x="1043608" y="5949280"/>
            <a:ext cx="24769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>
                <a:solidFill>
                  <a:srgbClr val="00B050"/>
                </a:solidFill>
              </a:rPr>
              <a:t>#</a:t>
            </a:r>
            <a:r>
              <a:rPr kumimoji="1" lang="ja-JP" altLang="en-US" sz="3200" dirty="0">
                <a:solidFill>
                  <a:srgbClr val="00B050"/>
                </a:solidFill>
              </a:rPr>
              <a:t>プロ同演習</a:t>
            </a: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FB9F7F85-26CF-EB44-87B9-1825A2C5A7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5949280"/>
            <a:ext cx="710444" cy="640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5339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29EA9952-7AE7-9E49-99C9-FB8FCA6EAE0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前回の解説：バイトコードについて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02723B85-3760-CD4E-805E-DCCDD1221F86}"/>
              </a:ext>
            </a:extLst>
          </p:cNvPr>
          <p:cNvSpPr/>
          <p:nvPr/>
        </p:nvSpPr>
        <p:spPr>
          <a:xfrm>
            <a:off x="1331640" y="1556792"/>
            <a:ext cx="4572000" cy="120032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>
            <a:spAutoFit/>
          </a:bodyPr>
          <a:lstStyle/>
          <a:p>
            <a:r>
              <a:rPr lang="ja-JP" altLang="en-US"/>
              <a:t> 2           0 LOAD_FAST                0 (a)</a:t>
            </a:r>
          </a:p>
          <a:p>
            <a:r>
              <a:rPr lang="ja-JP" altLang="en-US"/>
              <a:t>              2 LOAD_FAST                1 (b)</a:t>
            </a:r>
          </a:p>
          <a:p>
            <a:r>
              <a:rPr lang="ja-JP" altLang="en-US"/>
              <a:t>              4 BINARY_ADD</a:t>
            </a:r>
          </a:p>
          <a:p>
            <a:r>
              <a:rPr lang="ja-JP" altLang="en-US"/>
              <a:t>              6 RETURN_VALUE</a:t>
            </a:r>
          </a:p>
        </p:txBody>
      </p:sp>
      <p:sp>
        <p:nvSpPr>
          <p:cNvPr id="4" name="角丸四角形 3">
            <a:extLst>
              <a:ext uri="{FF2B5EF4-FFF2-40B4-BE49-F238E27FC236}">
                <a16:creationId xmlns:a16="http://schemas.microsoft.com/office/drawing/2014/main" id="{A68399A8-0342-894B-8080-ED4A3FCFF7F9}"/>
              </a:ext>
            </a:extLst>
          </p:cNvPr>
          <p:cNvSpPr/>
          <p:nvPr/>
        </p:nvSpPr>
        <p:spPr>
          <a:xfrm>
            <a:off x="4597550" y="1556792"/>
            <a:ext cx="694529" cy="72008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90BA561A-94D3-C843-828B-653D369E0C8C}"/>
              </a:ext>
            </a:extLst>
          </p:cNvPr>
          <p:cNvSpPr txBox="1"/>
          <p:nvPr/>
        </p:nvSpPr>
        <p:spPr>
          <a:xfrm>
            <a:off x="4427984" y="1196752"/>
            <a:ext cx="958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operand</a:t>
            </a:r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A257C191-9A94-EA4A-8E83-3682AF80A6B2}"/>
              </a:ext>
            </a:extLst>
          </p:cNvPr>
          <p:cNvSpPr/>
          <p:nvPr/>
        </p:nvSpPr>
        <p:spPr>
          <a:xfrm>
            <a:off x="2617127" y="3315759"/>
            <a:ext cx="1384887" cy="43204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600">
                <a:solidFill>
                  <a:schemeClr val="tx1"/>
                </a:solidFill>
              </a:rPr>
              <a:t>LOAD_FAST</a:t>
            </a:r>
            <a:endParaRPr kumimoji="1" lang="ja-JP" altLang="en-US" sz="1600">
              <a:solidFill>
                <a:schemeClr val="tx1"/>
              </a:solidFill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41E85C0C-F6BE-C340-8C07-D51840F38E78}"/>
              </a:ext>
            </a:extLst>
          </p:cNvPr>
          <p:cNvSpPr/>
          <p:nvPr/>
        </p:nvSpPr>
        <p:spPr>
          <a:xfrm>
            <a:off x="4002014" y="3316921"/>
            <a:ext cx="1384887" cy="43204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600" dirty="0">
                <a:solidFill>
                  <a:schemeClr val="tx1"/>
                </a:solidFill>
              </a:rPr>
              <a:t>0</a:t>
            </a:r>
            <a:endParaRPr kumimoji="1" lang="ja-JP" altLang="en-US" sz="1600">
              <a:solidFill>
                <a:schemeClr val="tx1"/>
              </a:solidFill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B1023630-7211-3F43-A00B-2F7379D2EF74}"/>
              </a:ext>
            </a:extLst>
          </p:cNvPr>
          <p:cNvSpPr txBox="1"/>
          <p:nvPr/>
        </p:nvSpPr>
        <p:spPr>
          <a:xfrm>
            <a:off x="2893484" y="2918924"/>
            <a:ext cx="881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opcode</a:t>
            </a:r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8AC88B83-8F73-2A4B-8635-A31E45D7F8C2}"/>
              </a:ext>
            </a:extLst>
          </p:cNvPr>
          <p:cNvSpPr txBox="1"/>
          <p:nvPr/>
        </p:nvSpPr>
        <p:spPr>
          <a:xfrm>
            <a:off x="4218038" y="2933074"/>
            <a:ext cx="958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operand</a:t>
            </a:r>
            <a:endParaRPr kumimoji="1" lang="ja-JP" altLang="en-US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59D22290-8DB9-404E-A770-53718779100C}"/>
              </a:ext>
            </a:extLst>
          </p:cNvPr>
          <p:cNvSpPr/>
          <p:nvPr/>
        </p:nvSpPr>
        <p:spPr>
          <a:xfrm>
            <a:off x="2617127" y="3820977"/>
            <a:ext cx="1384887" cy="43204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600">
                <a:solidFill>
                  <a:schemeClr val="tx1"/>
                </a:solidFill>
              </a:rPr>
              <a:t>LOAD_FAST</a:t>
            </a:r>
            <a:endParaRPr kumimoji="1" lang="ja-JP" altLang="en-US" sz="1600">
              <a:solidFill>
                <a:schemeClr val="tx1"/>
              </a:solidFill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224FFD2E-9005-154C-8611-093F1A8F865D}"/>
              </a:ext>
            </a:extLst>
          </p:cNvPr>
          <p:cNvSpPr/>
          <p:nvPr/>
        </p:nvSpPr>
        <p:spPr>
          <a:xfrm>
            <a:off x="4002014" y="3822139"/>
            <a:ext cx="1384887" cy="43204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600" dirty="0">
                <a:solidFill>
                  <a:schemeClr val="tx1"/>
                </a:solidFill>
              </a:rPr>
              <a:t>1</a:t>
            </a:r>
            <a:endParaRPr kumimoji="1" lang="ja-JP" altLang="en-US" sz="1600">
              <a:solidFill>
                <a:schemeClr val="tx1"/>
              </a:solidFill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0E3287D4-6CE1-094D-969A-43DA001898A1}"/>
              </a:ext>
            </a:extLst>
          </p:cNvPr>
          <p:cNvSpPr txBox="1"/>
          <p:nvPr/>
        </p:nvSpPr>
        <p:spPr>
          <a:xfrm>
            <a:off x="688866" y="4653136"/>
            <a:ext cx="705834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Python</a:t>
            </a:r>
            <a:r>
              <a:rPr kumimoji="1" lang="ja-JP" altLang="en-US" sz="2400"/>
              <a:t>のバイトコードは</a:t>
            </a:r>
            <a:r>
              <a:rPr kumimoji="1" lang="en-US" altLang="ja-JP" sz="2400" dirty="0"/>
              <a:t>2</a:t>
            </a:r>
            <a:r>
              <a:rPr kumimoji="1" lang="ja-JP" altLang="en-US" sz="2400"/>
              <a:t>バイトで構成されている</a:t>
            </a:r>
            <a:endParaRPr kumimoji="1" lang="en-US" altLang="ja-JP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2400"/>
              <a:t>最初の</a:t>
            </a:r>
            <a:r>
              <a:rPr lang="en-US" altLang="ja-JP" sz="2400" dirty="0"/>
              <a:t>1</a:t>
            </a:r>
            <a:r>
              <a:rPr lang="ja-JP" altLang="en-US" sz="2400"/>
              <a:t>バイトが</a:t>
            </a:r>
            <a:r>
              <a:rPr lang="en-US" altLang="ja-JP" sz="2400" dirty="0"/>
              <a:t>opcode(</a:t>
            </a:r>
            <a:r>
              <a:rPr lang="ja-JP" altLang="en-US" sz="2400"/>
              <a:t>何をするか</a:t>
            </a:r>
            <a:r>
              <a:rPr lang="en-US" altLang="ja-JP" sz="24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ja-JP" altLang="en-US" sz="2400"/>
              <a:t>次の</a:t>
            </a:r>
            <a:r>
              <a:rPr kumimoji="1" lang="en-US" altLang="ja-JP" sz="2400" dirty="0"/>
              <a:t>1</a:t>
            </a:r>
            <a:r>
              <a:rPr kumimoji="1" lang="ja-JP" altLang="en-US" sz="2400"/>
              <a:t>バイトが</a:t>
            </a:r>
            <a:r>
              <a:rPr kumimoji="1" lang="en-US" altLang="ja-JP" sz="2400" dirty="0"/>
              <a:t>operand(</a:t>
            </a:r>
            <a:r>
              <a:rPr kumimoji="1" lang="ja-JP" altLang="en-US" sz="2400"/>
              <a:t>データ</a:t>
            </a:r>
            <a:r>
              <a:rPr kumimoji="1" lang="en-US" altLang="ja-JP" sz="2400" dirty="0"/>
              <a:t>)</a:t>
            </a:r>
            <a:endParaRPr kumimoji="1" lang="ja-JP" altLang="en-US" sz="2400"/>
          </a:p>
        </p:txBody>
      </p:sp>
    </p:spTree>
    <p:extLst>
      <p:ext uri="{BB962C8B-B14F-4D97-AF65-F5344CB8AC3E}">
        <p14:creationId xmlns:p14="http://schemas.microsoft.com/office/powerpoint/2010/main" val="29417362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7A276777-F683-0948-9AFE-D599DC0BB85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本講義で学ぶこと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9E4447BA-A136-5D48-9233-151B127A7F73}"/>
              </a:ext>
            </a:extLst>
          </p:cNvPr>
          <p:cNvSpPr txBox="1"/>
          <p:nvPr/>
        </p:nvSpPr>
        <p:spPr>
          <a:xfrm>
            <a:off x="323528" y="1412776"/>
            <a:ext cx="664797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/>
              <a:t>組み合わせ最適化問題の解法</a:t>
            </a:r>
            <a:endParaRPr kumimoji="1" lang="en-US" altLang="ja-JP" sz="3600"/>
          </a:p>
          <a:p>
            <a:r>
              <a:rPr lang="ja-JP" altLang="en-US" sz="3600"/>
              <a:t>・貪欲法</a:t>
            </a:r>
            <a:endParaRPr lang="en-US" altLang="ja-JP" sz="3600"/>
          </a:p>
          <a:p>
            <a:r>
              <a:rPr kumimoji="1" lang="ja-JP" altLang="en-US" sz="3600"/>
              <a:t>・全探索</a:t>
            </a:r>
            <a:endParaRPr kumimoji="1" lang="en-US" altLang="ja-JP" sz="3600"/>
          </a:p>
          <a:p>
            <a:r>
              <a:rPr lang="ja-JP" altLang="en-US" sz="3600"/>
              <a:t>・メモ化再帰による動的計画法</a:t>
            </a:r>
            <a:endParaRPr kumimoji="1" lang="ja-JP" altLang="en-US" sz="3600"/>
          </a:p>
        </p:txBody>
      </p:sp>
    </p:spTree>
    <p:extLst>
      <p:ext uri="{BB962C8B-B14F-4D97-AF65-F5344CB8AC3E}">
        <p14:creationId xmlns:p14="http://schemas.microsoft.com/office/powerpoint/2010/main" val="38506724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 dirty="0"/>
              <a:t>日常における最適化問題</a:t>
            </a:r>
            <a:endParaRPr kumimoji="1" lang="ja-JP" altLang="en-US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323528" y="1196752"/>
            <a:ext cx="84433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dirty="0"/>
              <a:t>レストランにいって、料理や飲み物の注文をしたい</a:t>
            </a:r>
            <a:endParaRPr kumimoji="1" lang="ja-JP" altLang="en-US" sz="2800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251520" y="2420888"/>
            <a:ext cx="66479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/>
              <a:t>できることなら美味しいものを食べたい</a:t>
            </a: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2915816" y="2996952"/>
            <a:ext cx="77136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400" dirty="0"/>
              <a:t>vs.</a:t>
            </a:r>
            <a:endParaRPr kumimoji="1" lang="ja-JP" altLang="en-US" sz="4400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323528" y="3789040"/>
            <a:ext cx="59298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dirty="0"/>
              <a:t>でもカロリーや値段は低く抑えたい</a:t>
            </a:r>
            <a:endParaRPr kumimoji="1" lang="ja-JP" altLang="en-US" sz="2800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539552" y="5517232"/>
            <a:ext cx="757130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dirty="0"/>
              <a:t>許容予算</a:t>
            </a:r>
            <a:r>
              <a:rPr lang="ja-JP" altLang="en-US" sz="3200" dirty="0"/>
              <a:t>内</a:t>
            </a:r>
            <a:r>
              <a:rPr kumimoji="1" lang="ja-JP" altLang="en-US" sz="3200" dirty="0"/>
              <a:t>、カロリー内で、「幸せ度」</a:t>
            </a:r>
            <a:endParaRPr kumimoji="1" lang="en-US" altLang="ja-JP" sz="3200" dirty="0"/>
          </a:p>
          <a:p>
            <a:r>
              <a:rPr kumimoji="1" lang="ja-JP" altLang="en-US" sz="3200" dirty="0"/>
              <a:t>を最大化する</a:t>
            </a:r>
            <a:r>
              <a:rPr kumimoji="1" lang="ja-JP" altLang="en-US" sz="3200" dirty="0">
                <a:solidFill>
                  <a:srgbClr val="FF0000"/>
                </a:solidFill>
              </a:rPr>
              <a:t>最適化問題</a:t>
            </a:r>
            <a:r>
              <a:rPr lang="ja-JP" altLang="en-US" sz="3200" dirty="0"/>
              <a:t>になっている</a:t>
            </a:r>
            <a:endParaRPr kumimoji="1" lang="ja-JP" altLang="en-US" sz="3200" dirty="0"/>
          </a:p>
        </p:txBody>
      </p:sp>
      <p:pic>
        <p:nvPicPr>
          <p:cNvPr id="1026" name="Picture 2" descr="メニューを選ぶカップルのイラスト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240" y="2996952"/>
            <a:ext cx="2160240" cy="2160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52057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CCA46865-0270-904A-8B13-02966D1CF2F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組み合わせ最適化問題とは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8092D633-ECB7-9045-AB00-4CF697754C38}"/>
              </a:ext>
            </a:extLst>
          </p:cNvPr>
          <p:cNvSpPr txBox="1"/>
          <p:nvPr/>
        </p:nvSpPr>
        <p:spPr>
          <a:xfrm>
            <a:off x="179512" y="1484784"/>
            <a:ext cx="8802410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dirty="0"/>
              <a:t>一定の</a:t>
            </a:r>
            <a:r>
              <a:rPr kumimoji="1" lang="ja-JP" altLang="en-US" sz="3200" dirty="0">
                <a:solidFill>
                  <a:srgbClr val="FF0000"/>
                </a:solidFill>
              </a:rPr>
              <a:t>制約条件下</a:t>
            </a:r>
            <a:r>
              <a:rPr kumimoji="1" lang="ja-JP" altLang="en-US" sz="3200" dirty="0"/>
              <a:t>で</a:t>
            </a:r>
            <a:endParaRPr kumimoji="1" lang="en-US" altLang="ja-JP" sz="3200" dirty="0"/>
          </a:p>
          <a:p>
            <a:endParaRPr lang="en-US" altLang="ja-JP" sz="3200" dirty="0"/>
          </a:p>
          <a:p>
            <a:r>
              <a:rPr lang="ja-JP" altLang="en-US" sz="3200" dirty="0"/>
              <a:t>コストを</a:t>
            </a:r>
            <a:r>
              <a:rPr lang="ja-JP" altLang="en-US" sz="3200" dirty="0">
                <a:solidFill>
                  <a:srgbClr val="FF0000"/>
                </a:solidFill>
              </a:rPr>
              <a:t>最小化</a:t>
            </a:r>
            <a:r>
              <a:rPr lang="ja-JP" altLang="en-US" sz="3200" dirty="0"/>
              <a:t>する</a:t>
            </a:r>
            <a:r>
              <a:rPr lang="en-US" altLang="ja-JP" sz="3200" dirty="0"/>
              <a:t> or </a:t>
            </a:r>
            <a:r>
              <a:rPr lang="ja-JP" altLang="en-US" sz="3200" dirty="0"/>
              <a:t>価値を</a:t>
            </a:r>
            <a:r>
              <a:rPr lang="ja-JP" altLang="en-US" sz="3200" dirty="0">
                <a:solidFill>
                  <a:srgbClr val="FF0000"/>
                </a:solidFill>
              </a:rPr>
              <a:t>最大化</a:t>
            </a:r>
            <a:r>
              <a:rPr lang="ja-JP" altLang="en-US" sz="3200" dirty="0"/>
              <a:t>する</a:t>
            </a:r>
            <a:endParaRPr lang="en-US" altLang="ja-JP" sz="3200" dirty="0"/>
          </a:p>
          <a:p>
            <a:endParaRPr lang="en-US" altLang="ja-JP" sz="3200" dirty="0"/>
          </a:p>
          <a:p>
            <a:r>
              <a:rPr lang="ja-JP" altLang="en-US" sz="3200" dirty="0"/>
              <a:t>ように、何かの</a:t>
            </a:r>
            <a:r>
              <a:rPr lang="ja-JP" altLang="en-US" sz="3200" dirty="0">
                <a:solidFill>
                  <a:srgbClr val="011893"/>
                </a:solidFill>
              </a:rPr>
              <a:t>組み合わせ</a:t>
            </a:r>
            <a:r>
              <a:rPr lang="ja-JP" altLang="en-US" sz="3200" dirty="0"/>
              <a:t>や</a:t>
            </a:r>
            <a:r>
              <a:rPr lang="ja-JP" altLang="en-US" sz="3200" dirty="0">
                <a:solidFill>
                  <a:srgbClr val="011893"/>
                </a:solidFill>
              </a:rPr>
              <a:t>順番</a:t>
            </a:r>
            <a:r>
              <a:rPr lang="ja-JP" altLang="en-US" sz="3200" dirty="0"/>
              <a:t>を決める問題</a:t>
            </a:r>
            <a:endParaRPr lang="en-US" altLang="ja-JP" sz="3200" dirty="0"/>
          </a:p>
        </p:txBody>
      </p:sp>
    </p:spTree>
    <p:extLst>
      <p:ext uri="{BB962C8B-B14F-4D97-AF65-F5344CB8AC3E}">
        <p14:creationId xmlns:p14="http://schemas.microsoft.com/office/powerpoint/2010/main" val="33024115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三角形 24">
            <a:extLst>
              <a:ext uri="{FF2B5EF4-FFF2-40B4-BE49-F238E27FC236}">
                <a16:creationId xmlns:a16="http://schemas.microsoft.com/office/drawing/2014/main" id="{B77EABA9-9EE0-5E49-A3A2-A127CDD80E3A}"/>
              </a:ext>
            </a:extLst>
          </p:cNvPr>
          <p:cNvSpPr/>
          <p:nvPr/>
        </p:nvSpPr>
        <p:spPr>
          <a:xfrm>
            <a:off x="4067944" y="2060848"/>
            <a:ext cx="3888432" cy="3352096"/>
          </a:xfrm>
          <a:prstGeom prst="triangl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AB245280-1B31-894C-8018-C07FB33E2C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組み合わせ最適化問題の例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34C95F2B-4D9D-2547-882F-2D817611BB91}"/>
              </a:ext>
            </a:extLst>
          </p:cNvPr>
          <p:cNvSpPr txBox="1"/>
          <p:nvPr/>
        </p:nvSpPr>
        <p:spPr>
          <a:xfrm>
            <a:off x="467544" y="1484784"/>
            <a:ext cx="387798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/>
              <a:t>・スーパーで買い物をする</a:t>
            </a:r>
            <a:endParaRPr lang="en-US" altLang="ja-JP" sz="2400"/>
          </a:p>
          <a:p>
            <a:r>
              <a:rPr lang="ja-JP" altLang="en-US" sz="2400"/>
              <a:t>・図書館に本を返却する</a:t>
            </a:r>
            <a:endParaRPr lang="en-US" altLang="ja-JP" sz="2400"/>
          </a:p>
          <a:p>
            <a:r>
              <a:rPr lang="ja-JP" altLang="en-US" sz="2400"/>
              <a:t>・郵便局で手紙を出す</a:t>
            </a:r>
            <a:endParaRPr lang="en-US" altLang="ja-JP" sz="240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ECCAE331-A856-E64B-95D8-7EF725914A09}"/>
              </a:ext>
            </a:extLst>
          </p:cNvPr>
          <p:cNvSpPr txBox="1"/>
          <p:nvPr/>
        </p:nvSpPr>
        <p:spPr>
          <a:xfrm>
            <a:off x="251520" y="980728"/>
            <a:ext cx="69557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あなたは以下の三つのタスクをこなす必要がある</a:t>
            </a:r>
          </a:p>
        </p:txBody>
      </p:sp>
      <p:grpSp>
        <p:nvGrpSpPr>
          <p:cNvPr id="15" name="グループ化 14">
            <a:extLst>
              <a:ext uri="{FF2B5EF4-FFF2-40B4-BE49-F238E27FC236}">
                <a16:creationId xmlns:a16="http://schemas.microsoft.com/office/drawing/2014/main" id="{E04CB418-BA6B-FF4F-B78C-95B7C9BA2351}"/>
              </a:ext>
            </a:extLst>
          </p:cNvPr>
          <p:cNvGrpSpPr/>
          <p:nvPr/>
        </p:nvGrpSpPr>
        <p:grpSpPr>
          <a:xfrm>
            <a:off x="3491880" y="1772816"/>
            <a:ext cx="5045454" cy="3951312"/>
            <a:chOff x="650736" y="404664"/>
            <a:chExt cx="6792456" cy="5319464"/>
          </a:xfrm>
        </p:grpSpPr>
        <p:pic>
          <p:nvPicPr>
            <p:cNvPr id="11" name="図 10">
              <a:extLst>
                <a:ext uri="{FF2B5EF4-FFF2-40B4-BE49-F238E27FC236}">
                  <a16:creationId xmlns:a16="http://schemas.microsoft.com/office/drawing/2014/main" id="{37A1FEB4-D6BF-0142-B45E-90C1EC4BFE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0736" y="4456544"/>
              <a:ext cx="1143000" cy="1143000"/>
            </a:xfrm>
            <a:prstGeom prst="rect">
              <a:avLst/>
            </a:prstGeom>
          </p:spPr>
        </p:pic>
        <p:pic>
          <p:nvPicPr>
            <p:cNvPr id="12" name="図 11">
              <a:extLst>
                <a:ext uri="{FF2B5EF4-FFF2-40B4-BE49-F238E27FC236}">
                  <a16:creationId xmlns:a16="http://schemas.microsoft.com/office/drawing/2014/main" id="{52C204FB-FB4E-E34C-88B0-C9A3458615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00192" y="4581128"/>
              <a:ext cx="1143000" cy="1143000"/>
            </a:xfrm>
            <a:prstGeom prst="rect">
              <a:avLst/>
            </a:prstGeom>
          </p:spPr>
        </p:pic>
        <p:pic>
          <p:nvPicPr>
            <p:cNvPr id="13" name="図 12">
              <a:extLst>
                <a:ext uri="{FF2B5EF4-FFF2-40B4-BE49-F238E27FC236}">
                  <a16:creationId xmlns:a16="http://schemas.microsoft.com/office/drawing/2014/main" id="{E248EB96-2866-D445-92FE-B4DD32739E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31840" y="404664"/>
              <a:ext cx="1530200" cy="1149350"/>
            </a:xfrm>
            <a:prstGeom prst="rect">
              <a:avLst/>
            </a:prstGeom>
          </p:spPr>
        </p:pic>
        <p:pic>
          <p:nvPicPr>
            <p:cNvPr id="14" name="図 13">
              <a:extLst>
                <a:ext uri="{FF2B5EF4-FFF2-40B4-BE49-F238E27FC236}">
                  <a16:creationId xmlns:a16="http://schemas.microsoft.com/office/drawing/2014/main" id="{25F99212-CE59-F449-B3B0-278BEC4DBC3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462024" y="3022070"/>
              <a:ext cx="1106179" cy="1028747"/>
            </a:xfrm>
            <a:prstGeom prst="rect">
              <a:avLst/>
            </a:prstGeom>
          </p:spPr>
        </p:pic>
      </p:grpSp>
      <p:grpSp>
        <p:nvGrpSpPr>
          <p:cNvPr id="19" name="グループ化 18">
            <a:extLst>
              <a:ext uri="{FF2B5EF4-FFF2-40B4-BE49-F238E27FC236}">
                <a16:creationId xmlns:a16="http://schemas.microsoft.com/office/drawing/2014/main" id="{25028E37-9753-AA48-8E59-419A64D9D5F5}"/>
              </a:ext>
            </a:extLst>
          </p:cNvPr>
          <p:cNvGrpSpPr/>
          <p:nvPr/>
        </p:nvGrpSpPr>
        <p:grpSpPr>
          <a:xfrm>
            <a:off x="6372200" y="3284984"/>
            <a:ext cx="1132364" cy="1051942"/>
            <a:chOff x="4689956" y="2276872"/>
            <a:chExt cx="1597443" cy="1483990"/>
          </a:xfrm>
        </p:grpSpPr>
        <p:pic>
          <p:nvPicPr>
            <p:cNvPr id="16" name="図 15">
              <a:extLst>
                <a:ext uri="{FF2B5EF4-FFF2-40B4-BE49-F238E27FC236}">
                  <a16:creationId xmlns:a16="http://schemas.microsoft.com/office/drawing/2014/main" id="{408D7EEA-26EE-2B42-931B-92744666D7D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689956" y="2445524"/>
              <a:ext cx="720080" cy="1006323"/>
            </a:xfrm>
            <a:prstGeom prst="rect">
              <a:avLst/>
            </a:prstGeom>
          </p:spPr>
        </p:pic>
        <p:pic>
          <p:nvPicPr>
            <p:cNvPr id="17" name="図 16">
              <a:extLst>
                <a:ext uri="{FF2B5EF4-FFF2-40B4-BE49-F238E27FC236}">
                  <a16:creationId xmlns:a16="http://schemas.microsoft.com/office/drawing/2014/main" id="{D4861DE2-6C89-124D-905F-BB23B2D2234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508104" y="3212976"/>
              <a:ext cx="619080" cy="547886"/>
            </a:xfrm>
            <a:prstGeom prst="rect">
              <a:avLst/>
            </a:prstGeom>
          </p:spPr>
        </p:pic>
        <p:pic>
          <p:nvPicPr>
            <p:cNvPr id="18" name="図 17">
              <a:extLst>
                <a:ext uri="{FF2B5EF4-FFF2-40B4-BE49-F238E27FC236}">
                  <a16:creationId xmlns:a16="http://schemas.microsoft.com/office/drawing/2014/main" id="{77B1CD97-042E-A949-9061-3ED006DC3C1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508104" y="2276872"/>
              <a:ext cx="779295" cy="837952"/>
            </a:xfrm>
            <a:prstGeom prst="rect">
              <a:avLst/>
            </a:prstGeom>
          </p:spPr>
        </p:pic>
      </p:grp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8DD11ACD-E953-F847-B394-94D3EEEF6F15}"/>
              </a:ext>
            </a:extLst>
          </p:cNvPr>
          <p:cNvSpPr txBox="1"/>
          <p:nvPr/>
        </p:nvSpPr>
        <p:spPr>
          <a:xfrm>
            <a:off x="5652120" y="342900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自宅</a:t>
            </a: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9D9CE431-2E81-2944-9FAC-A21D5EF71909}"/>
              </a:ext>
            </a:extLst>
          </p:cNvPr>
          <p:cNvSpPr txBox="1"/>
          <p:nvPr/>
        </p:nvSpPr>
        <p:spPr>
          <a:xfrm>
            <a:off x="3419872" y="450912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図書館</a:t>
            </a: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58022473-5911-364D-94AF-1F953FF1C5C7}"/>
              </a:ext>
            </a:extLst>
          </p:cNvPr>
          <p:cNvSpPr txBox="1"/>
          <p:nvPr/>
        </p:nvSpPr>
        <p:spPr>
          <a:xfrm>
            <a:off x="7596336" y="458112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郵便局</a:t>
            </a: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EBB391EA-5D4A-6847-A2B4-FA003D171A59}"/>
              </a:ext>
            </a:extLst>
          </p:cNvPr>
          <p:cNvSpPr txBox="1"/>
          <p:nvPr/>
        </p:nvSpPr>
        <p:spPr>
          <a:xfrm>
            <a:off x="5292080" y="155679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スーパー</a:t>
            </a: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CEAA39D4-7F42-4941-9BB6-C3FE146C00B2}"/>
              </a:ext>
            </a:extLst>
          </p:cNvPr>
          <p:cNvSpPr txBox="1"/>
          <p:nvPr/>
        </p:nvSpPr>
        <p:spPr>
          <a:xfrm>
            <a:off x="683568" y="5949280"/>
            <a:ext cx="60837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/>
              <a:t>スーパー、図書館、郵便局は自宅から等距離にある</a:t>
            </a:r>
            <a:endParaRPr kumimoji="1" lang="en-US" altLang="ja-JP" sz="2000"/>
          </a:p>
          <a:p>
            <a:r>
              <a:rPr lang="ja-JP" altLang="en-US" sz="2000"/>
              <a:t>どのような順序でこなすべきか？</a:t>
            </a:r>
            <a:endParaRPr kumimoji="1" lang="ja-JP" altLang="en-US" sz="2000"/>
          </a:p>
        </p:txBody>
      </p:sp>
    </p:spTree>
    <p:extLst>
      <p:ext uri="{BB962C8B-B14F-4D97-AF65-F5344CB8AC3E}">
        <p14:creationId xmlns:p14="http://schemas.microsoft.com/office/powerpoint/2010/main" val="39836996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64C0853F-F9DB-5A44-A5F6-BD4FE9F017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組み合わせ最適化問題の例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92CFCF32-F70E-C744-8569-4F689D3DF8C9}"/>
              </a:ext>
            </a:extLst>
          </p:cNvPr>
          <p:cNvSpPr txBox="1"/>
          <p:nvPr/>
        </p:nvSpPr>
        <p:spPr>
          <a:xfrm>
            <a:off x="179512" y="1124744"/>
            <a:ext cx="84946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もし「スーパー」「郵便局」「図書館」の順番だと・・・？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47B003C2-96EB-0542-9CCB-91598B1C2B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3921" y="3861048"/>
            <a:ext cx="735404" cy="735404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5572722E-4388-EE44-9C08-5D5292AD48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9705" y="3861048"/>
            <a:ext cx="735404" cy="735404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4BBD1180-5C13-BC48-A76C-869816C8B4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7993" y="3858586"/>
            <a:ext cx="984528" cy="739490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21DEF4B8-0581-FF41-9F29-40137BE465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209" y="3861048"/>
            <a:ext cx="789856" cy="734566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A91B56EA-AC89-E94F-BCEE-B08EB906C5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32113" y="3861048"/>
            <a:ext cx="789856" cy="734566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4F4E4E41-585E-D64F-AA23-FE2FE4F667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47337" y="3356992"/>
            <a:ext cx="628041" cy="555816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EC73673B-559F-3E45-A319-08AE639CC1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56610" y="2572220"/>
            <a:ext cx="648072" cy="696852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AB83DBCE-0155-C747-A48E-E9CDF5BC3D3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51593" y="3356992"/>
            <a:ext cx="594925" cy="571128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DB04166A-4E7F-1543-AAAA-38FD3E7E59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51593" y="2780928"/>
            <a:ext cx="628041" cy="555816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2203E767-8798-034C-99EE-8EEAED59311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60866" y="1996156"/>
            <a:ext cx="648072" cy="696852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22B629EF-9AFE-434B-8F68-C0B01BDD6A4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39825" y="3356992"/>
            <a:ext cx="594925" cy="571128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1E5DB3AF-76F3-B142-8C35-72E624A369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39825" y="2780928"/>
            <a:ext cx="628041" cy="555816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3155EC1A-60A2-D943-B80A-5EBA21557B1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12033" y="3284984"/>
            <a:ext cx="594925" cy="571128"/>
          </a:xfrm>
          <a:prstGeom prst="rect">
            <a:avLst/>
          </a:prstGeom>
        </p:spPr>
      </p:pic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1B9C5BA6-BC85-6940-BF4C-4F1D64A81EC1}"/>
              </a:ext>
            </a:extLst>
          </p:cNvPr>
          <p:cNvSpPr txBox="1"/>
          <p:nvPr/>
        </p:nvSpPr>
        <p:spPr>
          <a:xfrm>
            <a:off x="195209" y="2924944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持ち物</a:t>
            </a:r>
          </a:p>
        </p:txBody>
      </p:sp>
      <p:cxnSp>
        <p:nvCxnSpPr>
          <p:cNvPr id="18" name="直線矢印コネクタ 17">
            <a:extLst>
              <a:ext uri="{FF2B5EF4-FFF2-40B4-BE49-F238E27FC236}">
                <a16:creationId xmlns:a16="http://schemas.microsoft.com/office/drawing/2014/main" id="{09193628-08B2-D54D-85ED-E630196E8BCB}"/>
              </a:ext>
            </a:extLst>
          </p:cNvPr>
          <p:cNvCxnSpPr>
            <a:stCxn id="7" idx="3"/>
            <a:endCxn id="6" idx="1"/>
          </p:cNvCxnSpPr>
          <p:nvPr/>
        </p:nvCxnSpPr>
        <p:spPr>
          <a:xfrm>
            <a:off x="985065" y="4228331"/>
            <a:ext cx="122292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矢印コネクタ 18">
            <a:extLst>
              <a:ext uri="{FF2B5EF4-FFF2-40B4-BE49-F238E27FC236}">
                <a16:creationId xmlns:a16="http://schemas.microsoft.com/office/drawing/2014/main" id="{FC47474D-7843-6D48-B6C4-82D1D5560B3B}"/>
              </a:ext>
            </a:extLst>
          </p:cNvPr>
          <p:cNvCxnSpPr>
            <a:cxnSpLocks/>
            <a:stCxn id="6" idx="3"/>
            <a:endCxn id="5" idx="1"/>
          </p:cNvCxnSpPr>
          <p:nvPr/>
        </p:nvCxnSpPr>
        <p:spPr>
          <a:xfrm>
            <a:off x="3192521" y="4228331"/>
            <a:ext cx="1467184" cy="41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矢印コネクタ 19">
            <a:extLst>
              <a:ext uri="{FF2B5EF4-FFF2-40B4-BE49-F238E27FC236}">
                <a16:creationId xmlns:a16="http://schemas.microsoft.com/office/drawing/2014/main" id="{7BF90181-067C-3740-A576-4DEA92803E63}"/>
              </a:ext>
            </a:extLst>
          </p:cNvPr>
          <p:cNvCxnSpPr>
            <a:cxnSpLocks/>
            <a:stCxn id="5" idx="3"/>
            <a:endCxn id="4" idx="1"/>
          </p:cNvCxnSpPr>
          <p:nvPr/>
        </p:nvCxnSpPr>
        <p:spPr>
          <a:xfrm>
            <a:off x="5395109" y="4228750"/>
            <a:ext cx="120881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矢印コネクタ 20">
            <a:extLst>
              <a:ext uri="{FF2B5EF4-FFF2-40B4-BE49-F238E27FC236}">
                <a16:creationId xmlns:a16="http://schemas.microsoft.com/office/drawing/2014/main" id="{8A0B3522-97BA-5042-8836-B5090C83145A}"/>
              </a:ext>
            </a:extLst>
          </p:cNvPr>
          <p:cNvCxnSpPr>
            <a:cxnSpLocks/>
            <a:stCxn id="4" idx="3"/>
            <a:endCxn id="8" idx="1"/>
          </p:cNvCxnSpPr>
          <p:nvPr/>
        </p:nvCxnSpPr>
        <p:spPr>
          <a:xfrm flipV="1">
            <a:off x="7339325" y="4228331"/>
            <a:ext cx="992788" cy="41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DBE4E28A-3F42-0749-B8DF-D69B4EB04F2C}"/>
              </a:ext>
            </a:extLst>
          </p:cNvPr>
          <p:cNvSpPr txBox="1"/>
          <p:nvPr/>
        </p:nvSpPr>
        <p:spPr>
          <a:xfrm>
            <a:off x="2139425" y="3573016"/>
            <a:ext cx="12618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/>
              <a:t>買い物</a:t>
            </a:r>
            <a:r>
              <a:rPr lang="ja-JP" altLang="en-US" sz="1400"/>
              <a:t>をする</a:t>
            </a:r>
            <a:endParaRPr kumimoji="1" lang="ja-JP" altLang="en-US" sz="1400"/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C6B75E27-EB6A-FC4B-821B-FC59D58E5DCF}"/>
              </a:ext>
            </a:extLst>
          </p:cNvPr>
          <p:cNvSpPr txBox="1"/>
          <p:nvPr/>
        </p:nvSpPr>
        <p:spPr>
          <a:xfrm>
            <a:off x="4515689" y="3573016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/>
              <a:t>手紙を出す</a:t>
            </a: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5C7BD566-E8E2-DC42-BFC2-59264A7046CA}"/>
              </a:ext>
            </a:extLst>
          </p:cNvPr>
          <p:cNvSpPr txBox="1"/>
          <p:nvPr/>
        </p:nvSpPr>
        <p:spPr>
          <a:xfrm>
            <a:off x="6531913" y="3573016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/>
              <a:t>本を返す</a:t>
            </a: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353D7B1E-7D65-1448-8C24-7BCF4E5B6BA9}"/>
              </a:ext>
            </a:extLst>
          </p:cNvPr>
          <p:cNvSpPr txBox="1"/>
          <p:nvPr/>
        </p:nvSpPr>
        <p:spPr>
          <a:xfrm>
            <a:off x="467544" y="5301208"/>
            <a:ext cx="46474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/>
              <a:t>重い本を持ったまま</a:t>
            </a:r>
            <a:r>
              <a:rPr lang="en-US" altLang="ja-JP" sz="2400"/>
              <a:t>3</a:t>
            </a:r>
            <a:r>
              <a:rPr lang="ja-JP" altLang="en-US" sz="2400"/>
              <a:t>ステップ</a:t>
            </a:r>
            <a:endParaRPr lang="en-US" altLang="ja-JP" sz="2400"/>
          </a:p>
          <a:p>
            <a:r>
              <a:rPr kumimoji="1" lang="ja-JP" altLang="en-US" sz="2400"/>
              <a:t>買い物袋を抱えたまま</a:t>
            </a:r>
            <a:r>
              <a:rPr kumimoji="1" lang="en-US" altLang="ja-JP" sz="2400"/>
              <a:t>3</a:t>
            </a:r>
            <a:r>
              <a:rPr kumimoji="1" lang="ja-JP" altLang="en-US" sz="2400"/>
              <a:t>ステップ</a:t>
            </a:r>
          </a:p>
        </p:txBody>
      </p:sp>
      <p:pic>
        <p:nvPicPr>
          <p:cNvPr id="27" name="図 26">
            <a:extLst>
              <a:ext uri="{FF2B5EF4-FFF2-40B4-BE49-F238E27FC236}">
                <a16:creationId xmlns:a16="http://schemas.microsoft.com/office/drawing/2014/main" id="{05EB463D-5D3E-0B4F-A022-7DF13D139B6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80112" y="4869160"/>
            <a:ext cx="2347683" cy="1656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0104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E525FADD-825F-FA47-8BA3-BEE7BC17852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組み合わせ最適化問題の例</a:t>
            </a:r>
          </a:p>
        </p:txBody>
      </p:sp>
      <p:grpSp>
        <p:nvGrpSpPr>
          <p:cNvPr id="20" name="グループ化 19">
            <a:extLst>
              <a:ext uri="{FF2B5EF4-FFF2-40B4-BE49-F238E27FC236}">
                <a16:creationId xmlns:a16="http://schemas.microsoft.com/office/drawing/2014/main" id="{F9946741-D21A-A941-8ED1-C533FC4AFB29}"/>
              </a:ext>
            </a:extLst>
          </p:cNvPr>
          <p:cNvGrpSpPr/>
          <p:nvPr/>
        </p:nvGrpSpPr>
        <p:grpSpPr>
          <a:xfrm>
            <a:off x="179512" y="2516806"/>
            <a:ext cx="8926760" cy="2064322"/>
            <a:chOff x="200617" y="2932260"/>
            <a:chExt cx="8926760" cy="2064322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47E1726F-1F7F-0249-8689-5960A563A03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13401" y="4259135"/>
              <a:ext cx="735404" cy="735404"/>
            </a:xfrm>
            <a:prstGeom prst="rect">
              <a:avLst/>
            </a:prstGeom>
          </p:spPr>
        </p:pic>
        <p:pic>
          <p:nvPicPr>
            <p:cNvPr id="4" name="図 3">
              <a:extLst>
                <a:ext uri="{FF2B5EF4-FFF2-40B4-BE49-F238E27FC236}">
                  <a16:creationId xmlns:a16="http://schemas.microsoft.com/office/drawing/2014/main" id="{399BFC98-D85F-EB41-8C07-6F07D0286D3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71733" y="4259135"/>
              <a:ext cx="735404" cy="735404"/>
            </a:xfrm>
            <a:prstGeom prst="rect">
              <a:avLst/>
            </a:prstGeom>
          </p:spPr>
        </p:pic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0F7AB629-7159-5547-8AFD-A3E13B9435B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30065" y="4257092"/>
              <a:ext cx="984528" cy="739490"/>
            </a:xfrm>
            <a:prstGeom prst="rect">
              <a:avLst/>
            </a:prstGeom>
          </p:spPr>
        </p:pic>
        <p:pic>
          <p:nvPicPr>
            <p:cNvPr id="6" name="図 5">
              <a:extLst>
                <a:ext uri="{FF2B5EF4-FFF2-40B4-BE49-F238E27FC236}">
                  <a16:creationId xmlns:a16="http://schemas.microsoft.com/office/drawing/2014/main" id="{852EDD9B-61BE-9E4A-A846-8BE9D7851A1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00617" y="4259554"/>
              <a:ext cx="789856" cy="734566"/>
            </a:xfrm>
            <a:prstGeom prst="rect">
              <a:avLst/>
            </a:prstGeom>
          </p:spPr>
        </p:pic>
        <p:pic>
          <p:nvPicPr>
            <p:cNvPr id="7" name="図 6">
              <a:extLst>
                <a:ext uri="{FF2B5EF4-FFF2-40B4-BE49-F238E27FC236}">
                  <a16:creationId xmlns:a16="http://schemas.microsoft.com/office/drawing/2014/main" id="{D0FC8A5A-B481-0A46-BCB0-5B147A3831A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337521" y="4259554"/>
              <a:ext cx="789856" cy="734566"/>
            </a:xfrm>
            <a:prstGeom prst="rect">
              <a:avLst/>
            </a:prstGeom>
          </p:spPr>
        </p:pic>
        <p:pic>
          <p:nvPicPr>
            <p:cNvPr id="8" name="図 7">
              <a:extLst>
                <a:ext uri="{FF2B5EF4-FFF2-40B4-BE49-F238E27FC236}">
                  <a16:creationId xmlns:a16="http://schemas.microsoft.com/office/drawing/2014/main" id="{C38D32DE-9ADA-2C48-A7EE-CA1BBB4EB26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208729" y="3717032"/>
              <a:ext cx="628041" cy="555816"/>
            </a:xfrm>
            <a:prstGeom prst="rect">
              <a:avLst/>
            </a:prstGeom>
          </p:spPr>
        </p:pic>
        <p:pic>
          <p:nvPicPr>
            <p:cNvPr id="9" name="図 8">
              <a:extLst>
                <a:ext uri="{FF2B5EF4-FFF2-40B4-BE49-F238E27FC236}">
                  <a16:creationId xmlns:a16="http://schemas.microsoft.com/office/drawing/2014/main" id="{CDE1CAF4-F68A-9841-A9E1-84BF28CAE4E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218002" y="2932260"/>
              <a:ext cx="648072" cy="696852"/>
            </a:xfrm>
            <a:prstGeom prst="rect">
              <a:avLst/>
            </a:prstGeom>
          </p:spPr>
        </p:pic>
        <p:pic>
          <p:nvPicPr>
            <p:cNvPr id="10" name="図 9">
              <a:extLst>
                <a:ext uri="{FF2B5EF4-FFF2-40B4-BE49-F238E27FC236}">
                  <a16:creationId xmlns:a16="http://schemas.microsoft.com/office/drawing/2014/main" id="{A2ED1690-73C9-5742-9377-CC0969DA5DB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296961" y="3501008"/>
              <a:ext cx="648072" cy="696852"/>
            </a:xfrm>
            <a:prstGeom prst="rect">
              <a:avLst/>
            </a:prstGeom>
          </p:spPr>
        </p:pic>
        <p:pic>
          <p:nvPicPr>
            <p:cNvPr id="11" name="図 10">
              <a:extLst>
                <a:ext uri="{FF2B5EF4-FFF2-40B4-BE49-F238E27FC236}">
                  <a16:creationId xmlns:a16="http://schemas.microsoft.com/office/drawing/2014/main" id="{1C8ED97F-E75B-BB4F-9087-1FD2ED96D27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401417" y="3645024"/>
              <a:ext cx="594925" cy="571128"/>
            </a:xfrm>
            <a:prstGeom prst="rect">
              <a:avLst/>
            </a:prstGeom>
          </p:spPr>
        </p:pic>
        <p:cxnSp>
          <p:nvCxnSpPr>
            <p:cNvPr id="12" name="直線矢印コネクタ 11">
              <a:extLst>
                <a:ext uri="{FF2B5EF4-FFF2-40B4-BE49-F238E27FC236}">
                  <a16:creationId xmlns:a16="http://schemas.microsoft.com/office/drawing/2014/main" id="{B09B7E24-D4BE-ED4C-9FA1-BFB140AE3F7A}"/>
                </a:ext>
              </a:extLst>
            </p:cNvPr>
            <p:cNvCxnSpPr>
              <a:cxnSpLocks/>
              <a:stCxn id="6" idx="3"/>
              <a:endCxn id="3" idx="1"/>
            </p:cNvCxnSpPr>
            <p:nvPr/>
          </p:nvCxnSpPr>
          <p:spPr>
            <a:xfrm>
              <a:off x="990473" y="4626837"/>
              <a:ext cx="1222928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線矢印コネクタ 12">
              <a:extLst>
                <a:ext uri="{FF2B5EF4-FFF2-40B4-BE49-F238E27FC236}">
                  <a16:creationId xmlns:a16="http://schemas.microsoft.com/office/drawing/2014/main" id="{8987DF16-ED84-D146-8F14-6A4B5B54FD18}"/>
                </a:ext>
              </a:extLst>
            </p:cNvPr>
            <p:cNvCxnSpPr>
              <a:cxnSpLocks/>
              <a:stCxn id="3" idx="3"/>
              <a:endCxn id="4" idx="1"/>
            </p:cNvCxnSpPr>
            <p:nvPr/>
          </p:nvCxnSpPr>
          <p:spPr>
            <a:xfrm>
              <a:off x="2948805" y="4626837"/>
              <a:ext cx="1222928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線矢印コネクタ 13">
              <a:extLst>
                <a:ext uri="{FF2B5EF4-FFF2-40B4-BE49-F238E27FC236}">
                  <a16:creationId xmlns:a16="http://schemas.microsoft.com/office/drawing/2014/main" id="{CAF8AFF5-C120-0346-BA1B-78E5A7850690}"/>
                </a:ext>
              </a:extLst>
            </p:cNvPr>
            <p:cNvCxnSpPr>
              <a:cxnSpLocks/>
              <a:stCxn id="4" idx="3"/>
              <a:endCxn id="5" idx="1"/>
            </p:cNvCxnSpPr>
            <p:nvPr/>
          </p:nvCxnSpPr>
          <p:spPr>
            <a:xfrm>
              <a:off x="4907137" y="4626837"/>
              <a:ext cx="1222928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矢印コネクタ 14">
              <a:extLst>
                <a:ext uri="{FF2B5EF4-FFF2-40B4-BE49-F238E27FC236}">
                  <a16:creationId xmlns:a16="http://schemas.microsoft.com/office/drawing/2014/main" id="{62A54FD0-4F36-6644-878C-527C36812BDD}"/>
                </a:ext>
              </a:extLst>
            </p:cNvPr>
            <p:cNvCxnSpPr>
              <a:cxnSpLocks/>
              <a:stCxn id="5" idx="3"/>
              <a:endCxn id="7" idx="1"/>
            </p:cNvCxnSpPr>
            <p:nvPr/>
          </p:nvCxnSpPr>
          <p:spPr>
            <a:xfrm>
              <a:off x="7114593" y="4626837"/>
              <a:ext cx="1222928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テキスト ボックス 15">
              <a:extLst>
                <a:ext uri="{FF2B5EF4-FFF2-40B4-BE49-F238E27FC236}">
                  <a16:creationId xmlns:a16="http://schemas.microsoft.com/office/drawing/2014/main" id="{D66F1730-2862-974B-A196-850D0B6256E7}"/>
                </a:ext>
              </a:extLst>
            </p:cNvPr>
            <p:cNvSpPr txBox="1"/>
            <p:nvPr/>
          </p:nvSpPr>
          <p:spPr>
            <a:xfrm>
              <a:off x="200617" y="3356992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/>
                <a:t>持ち物</a:t>
              </a:r>
            </a:p>
          </p:txBody>
        </p:sp>
        <p:sp>
          <p:nvSpPr>
            <p:cNvPr id="17" name="テキスト ボックス 16">
              <a:extLst>
                <a:ext uri="{FF2B5EF4-FFF2-40B4-BE49-F238E27FC236}">
                  <a16:creationId xmlns:a16="http://schemas.microsoft.com/office/drawing/2014/main" id="{48150466-C5F8-0940-8F5D-BBBCD7FC79C0}"/>
                </a:ext>
              </a:extLst>
            </p:cNvPr>
            <p:cNvSpPr txBox="1"/>
            <p:nvPr/>
          </p:nvSpPr>
          <p:spPr>
            <a:xfrm>
              <a:off x="6033265" y="4005064"/>
              <a:ext cx="126188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1400"/>
                <a:t>買い物</a:t>
              </a:r>
              <a:r>
                <a:rPr lang="ja-JP" altLang="en-US" sz="1400"/>
                <a:t>をする</a:t>
              </a:r>
              <a:endParaRPr kumimoji="1" lang="ja-JP" altLang="en-US" sz="1400"/>
            </a:p>
          </p:txBody>
        </p:sp>
        <p:sp>
          <p:nvSpPr>
            <p:cNvPr id="18" name="テキスト ボックス 17">
              <a:extLst>
                <a:ext uri="{FF2B5EF4-FFF2-40B4-BE49-F238E27FC236}">
                  <a16:creationId xmlns:a16="http://schemas.microsoft.com/office/drawing/2014/main" id="{AB1DBE00-8229-7544-A575-3DF49A6986BF}"/>
                </a:ext>
              </a:extLst>
            </p:cNvPr>
            <p:cNvSpPr txBox="1"/>
            <p:nvPr/>
          </p:nvSpPr>
          <p:spPr>
            <a:xfrm>
              <a:off x="2144833" y="4005064"/>
              <a:ext cx="9028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1400"/>
                <a:t>本を返す</a:t>
              </a:r>
            </a:p>
          </p:txBody>
        </p:sp>
        <p:sp>
          <p:nvSpPr>
            <p:cNvPr id="19" name="テキスト ボックス 18">
              <a:extLst>
                <a:ext uri="{FF2B5EF4-FFF2-40B4-BE49-F238E27FC236}">
                  <a16:creationId xmlns:a16="http://schemas.microsoft.com/office/drawing/2014/main" id="{AF3127FC-2EDA-3F4E-917B-D8B71A681A4F}"/>
                </a:ext>
              </a:extLst>
            </p:cNvPr>
            <p:cNvSpPr txBox="1"/>
            <p:nvPr/>
          </p:nvSpPr>
          <p:spPr>
            <a:xfrm>
              <a:off x="4017041" y="3933056"/>
              <a:ext cx="108234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1400"/>
                <a:t>手紙を出す</a:t>
              </a:r>
            </a:p>
          </p:txBody>
        </p:sp>
      </p:grp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E108C040-FB30-1F48-A31A-255A9EA28E29}"/>
              </a:ext>
            </a:extLst>
          </p:cNvPr>
          <p:cNvSpPr txBox="1"/>
          <p:nvPr/>
        </p:nvSpPr>
        <p:spPr>
          <a:xfrm>
            <a:off x="179512" y="1124744"/>
            <a:ext cx="84946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もし「スーパー」「郵便局」「図書館」の順番だと・・・？</a:t>
            </a: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7F2B8F72-A5A5-1642-9EF0-395CC9999633}"/>
              </a:ext>
            </a:extLst>
          </p:cNvPr>
          <p:cNvSpPr txBox="1"/>
          <p:nvPr/>
        </p:nvSpPr>
        <p:spPr>
          <a:xfrm>
            <a:off x="467544" y="5301208"/>
            <a:ext cx="403187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/>
              <a:t>重い本を持つのは</a:t>
            </a:r>
            <a:r>
              <a:rPr lang="en-US" altLang="ja-JP" sz="2400"/>
              <a:t>1</a:t>
            </a:r>
            <a:r>
              <a:rPr lang="ja-JP" altLang="en-US" sz="2400"/>
              <a:t>ステップ</a:t>
            </a:r>
            <a:endParaRPr lang="en-US" altLang="ja-JP" sz="2400"/>
          </a:p>
          <a:p>
            <a:r>
              <a:rPr kumimoji="1" lang="ja-JP" altLang="en-US" sz="2400"/>
              <a:t>買い物袋持つのも</a:t>
            </a:r>
            <a:r>
              <a:rPr kumimoji="1" lang="en-US" altLang="ja-JP" sz="2400"/>
              <a:t>1</a:t>
            </a:r>
            <a:r>
              <a:rPr kumimoji="1" lang="ja-JP" altLang="en-US" sz="2400"/>
              <a:t>ステップ</a:t>
            </a:r>
          </a:p>
        </p:txBody>
      </p:sp>
      <p:pic>
        <p:nvPicPr>
          <p:cNvPr id="23" name="図 22">
            <a:extLst>
              <a:ext uri="{FF2B5EF4-FFF2-40B4-BE49-F238E27FC236}">
                <a16:creationId xmlns:a16="http://schemas.microsoft.com/office/drawing/2014/main" id="{98CC691E-74BA-3C4B-9A76-1850B1908B9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80112" y="4797152"/>
            <a:ext cx="2314543" cy="1656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3971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E0341BA6-167D-AB4F-AB38-ACD5B2841F4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組み合わせ最適化問題の応用例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7C41FB3C-4016-0F4F-BA6F-B8EDFF626F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106" y="2056484"/>
            <a:ext cx="1905000" cy="1562100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30B32A18-503F-E64D-9CF1-1FCD14F71A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3473" y="2272395"/>
            <a:ext cx="1296144" cy="1296144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7594C26F-27B5-084B-A6CC-52BE67231EEC}"/>
              </a:ext>
            </a:extLst>
          </p:cNvPr>
          <p:cNvSpPr txBox="1"/>
          <p:nvPr/>
        </p:nvSpPr>
        <p:spPr>
          <a:xfrm>
            <a:off x="1253285" y="1107322"/>
            <a:ext cx="292900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鉄板の型抜き</a:t>
            </a:r>
            <a:endParaRPr kumimoji="1" lang="en-US" altLang="ja-JP" sz="2800" dirty="0"/>
          </a:p>
          <a:p>
            <a:r>
              <a:rPr lang="en-US" altLang="ja-JP" sz="2800" dirty="0"/>
              <a:t>(</a:t>
            </a:r>
            <a:r>
              <a:rPr lang="ja-JP" altLang="en-US" sz="2800"/>
              <a:t>長方形詰込問題</a:t>
            </a:r>
            <a:r>
              <a:rPr lang="en-US" altLang="ja-JP" sz="2800" dirty="0"/>
              <a:t>)</a:t>
            </a:r>
            <a:endParaRPr kumimoji="1" lang="ja-JP" altLang="en-US" sz="2800"/>
          </a:p>
        </p:txBody>
      </p:sp>
      <p:sp>
        <p:nvSpPr>
          <p:cNvPr id="6" name="右矢印 5">
            <a:extLst>
              <a:ext uri="{FF2B5EF4-FFF2-40B4-BE49-F238E27FC236}">
                <a16:creationId xmlns:a16="http://schemas.microsoft.com/office/drawing/2014/main" id="{0409E022-1D20-FD4E-AA18-0811E0460EC2}"/>
              </a:ext>
            </a:extLst>
          </p:cNvPr>
          <p:cNvSpPr/>
          <p:nvPr/>
        </p:nvSpPr>
        <p:spPr>
          <a:xfrm>
            <a:off x="2245548" y="2595218"/>
            <a:ext cx="576064" cy="484632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38262B45-09D6-D043-B944-409044CE4A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8144" y="2003028"/>
            <a:ext cx="1728192" cy="2009526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C91A1990-78E3-C643-8124-337F6C5FCBB7}"/>
              </a:ext>
            </a:extLst>
          </p:cNvPr>
          <p:cNvSpPr txBox="1"/>
          <p:nvPr/>
        </p:nvSpPr>
        <p:spPr>
          <a:xfrm>
            <a:off x="5868144" y="1246580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/>
              <a:t>配送順序</a:t>
            </a: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954E51B5-8104-6A48-A66B-3625BBCC23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2447" y="4348674"/>
            <a:ext cx="2627516" cy="1860281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13CEDAEE-4587-054B-B6D4-CC158E208A97}"/>
              </a:ext>
            </a:extLst>
          </p:cNvPr>
          <p:cNvSpPr txBox="1"/>
          <p:nvPr/>
        </p:nvSpPr>
        <p:spPr>
          <a:xfrm>
            <a:off x="1332477" y="3859985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/>
              <a:t>塗装計画</a:t>
            </a:r>
            <a:endParaRPr kumimoji="1" lang="ja-JP" altLang="en-US" sz="320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90F8E533-A5FF-014B-AA61-868029BE91A2}"/>
              </a:ext>
            </a:extLst>
          </p:cNvPr>
          <p:cNvSpPr txBox="1"/>
          <p:nvPr/>
        </p:nvSpPr>
        <p:spPr>
          <a:xfrm>
            <a:off x="428141" y="6027568"/>
            <a:ext cx="351891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/>
              <a:t>白→黒：そのまま塗装できる</a:t>
            </a:r>
            <a:endParaRPr kumimoji="1" lang="en-US" altLang="ja-JP" sz="2000" dirty="0"/>
          </a:p>
          <a:p>
            <a:r>
              <a:rPr lang="ja-JP" altLang="en-US" sz="2000"/>
              <a:t>黒→白：洗浄が必要</a:t>
            </a:r>
            <a:endParaRPr kumimoji="1" lang="ja-JP" altLang="en-US" sz="2000"/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7AF57587-1468-4C48-BCE7-A15762C03E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68144" y="4700328"/>
            <a:ext cx="1656184" cy="1914664"/>
          </a:xfrm>
          <a:prstGeom prst="rect">
            <a:avLst/>
          </a:prstGeom>
        </p:spPr>
      </p:pic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D35B2E44-1F35-C840-9569-E863794FD43D}"/>
              </a:ext>
            </a:extLst>
          </p:cNvPr>
          <p:cNvSpPr txBox="1"/>
          <p:nvPr/>
        </p:nvSpPr>
        <p:spPr>
          <a:xfrm>
            <a:off x="4793246" y="4131586"/>
            <a:ext cx="3877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/>
              <a:t>バイトのシフト作成</a:t>
            </a:r>
          </a:p>
        </p:txBody>
      </p:sp>
    </p:spTree>
    <p:extLst>
      <p:ext uri="{BB962C8B-B14F-4D97-AF65-F5344CB8AC3E}">
        <p14:creationId xmlns:p14="http://schemas.microsoft.com/office/powerpoint/2010/main" val="14830413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7A276777-F683-0948-9AFE-D599DC0BB85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本講義で学ぶこと</a:t>
            </a:r>
            <a:r>
              <a:rPr kumimoji="1" lang="en-US" altLang="ja-JP" dirty="0"/>
              <a:t> (</a:t>
            </a:r>
            <a:r>
              <a:rPr kumimoji="1" lang="ja-JP" altLang="en-US"/>
              <a:t>再掲</a:t>
            </a:r>
            <a:r>
              <a:rPr kumimoji="1" lang="en-US" altLang="ja-JP" dirty="0"/>
              <a:t>)</a:t>
            </a:r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9E4447BA-A136-5D48-9233-151B127A7F73}"/>
              </a:ext>
            </a:extLst>
          </p:cNvPr>
          <p:cNvSpPr txBox="1"/>
          <p:nvPr/>
        </p:nvSpPr>
        <p:spPr>
          <a:xfrm>
            <a:off x="323528" y="1412776"/>
            <a:ext cx="664797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/>
              <a:t>組み合わせ最適化問題の解法</a:t>
            </a:r>
            <a:endParaRPr kumimoji="1" lang="en-US" altLang="ja-JP" sz="3600" dirty="0"/>
          </a:p>
          <a:p>
            <a:r>
              <a:rPr lang="ja-JP" altLang="en-US" sz="3600"/>
              <a:t>・貪欲法</a:t>
            </a:r>
            <a:endParaRPr lang="en-US" altLang="ja-JP" sz="3600" dirty="0"/>
          </a:p>
          <a:p>
            <a:r>
              <a:rPr kumimoji="1" lang="ja-JP" altLang="en-US" sz="3600"/>
              <a:t>・全探索</a:t>
            </a:r>
            <a:endParaRPr kumimoji="1" lang="en-US" altLang="ja-JP" sz="3600" dirty="0"/>
          </a:p>
          <a:p>
            <a:r>
              <a:rPr lang="ja-JP" altLang="en-US" sz="3600"/>
              <a:t>・メモ化再帰による動的計画法</a:t>
            </a:r>
            <a:endParaRPr kumimoji="1" lang="ja-JP" altLang="en-US" sz="360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BC78BEAE-72E9-4944-9574-10D456B2945E}"/>
              </a:ext>
            </a:extLst>
          </p:cNvPr>
          <p:cNvSpPr txBox="1"/>
          <p:nvPr/>
        </p:nvSpPr>
        <p:spPr>
          <a:xfrm>
            <a:off x="299320" y="5085184"/>
            <a:ext cx="83920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/>
              <a:t>これをナップサック問題を題材に考えてみる</a:t>
            </a:r>
          </a:p>
        </p:txBody>
      </p:sp>
    </p:spTree>
    <p:extLst>
      <p:ext uri="{BB962C8B-B14F-4D97-AF65-F5344CB8AC3E}">
        <p14:creationId xmlns:p14="http://schemas.microsoft.com/office/powerpoint/2010/main" val="26962766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408EB18E-354E-9846-ABBB-330BA33FDF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ナップサック問題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1F2F33F5-7661-6D44-ADB9-4931785334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0032" y="3645024"/>
            <a:ext cx="734060" cy="734060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28EA629F-078A-DC47-AD88-D79EA0627A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0032" y="2492896"/>
            <a:ext cx="603250" cy="893704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C5E905B6-EBB9-F945-B071-A8B92037FD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4008" y="4509120"/>
            <a:ext cx="1152128" cy="1152128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F0EF2FC6-B479-E347-A6EE-57931B52806D}"/>
              </a:ext>
            </a:extLst>
          </p:cNvPr>
          <p:cNvSpPr txBox="1"/>
          <p:nvPr/>
        </p:nvSpPr>
        <p:spPr>
          <a:xfrm>
            <a:off x="6084168" y="1033572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/>
              <a:t>重さ</a:t>
            </a:r>
            <a:endParaRPr kumimoji="1" lang="ja-JP" altLang="en-US" sz="280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719CEDFB-FECE-9041-9147-0EDC23E6B323}"/>
              </a:ext>
            </a:extLst>
          </p:cNvPr>
          <p:cNvSpPr txBox="1"/>
          <p:nvPr/>
        </p:nvSpPr>
        <p:spPr>
          <a:xfrm>
            <a:off x="7236296" y="1033572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/>
              <a:t>価値</a:t>
            </a:r>
            <a:endParaRPr kumimoji="1" lang="ja-JP" altLang="en-US" sz="280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8201705-0F5D-0D43-B128-70629A8080FE}"/>
              </a:ext>
            </a:extLst>
          </p:cNvPr>
          <p:cNvSpPr txBox="1"/>
          <p:nvPr/>
        </p:nvSpPr>
        <p:spPr>
          <a:xfrm>
            <a:off x="6339045" y="4792797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/>
              <a:t>3</a:t>
            </a:r>
            <a:endParaRPr kumimoji="1" lang="ja-JP" altLang="en-US" sz="320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644B2095-6604-9347-877B-1E9AA2CEC232}"/>
              </a:ext>
            </a:extLst>
          </p:cNvPr>
          <p:cNvSpPr txBox="1"/>
          <p:nvPr/>
        </p:nvSpPr>
        <p:spPr>
          <a:xfrm>
            <a:off x="6339045" y="2647361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/>
              <a:t>4</a:t>
            </a:r>
            <a:endParaRPr kumimoji="1" lang="ja-JP" altLang="en-US" sz="320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985CD782-959A-3046-AD53-B181590D9EF5}"/>
              </a:ext>
            </a:extLst>
          </p:cNvPr>
          <p:cNvSpPr txBox="1"/>
          <p:nvPr/>
        </p:nvSpPr>
        <p:spPr>
          <a:xfrm>
            <a:off x="6355553" y="3719667"/>
            <a:ext cx="3600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200"/>
              <a:t>3</a:t>
            </a:r>
            <a:endParaRPr kumimoji="1" lang="ja-JP" altLang="en-US" sz="320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FD470FC8-8F91-D745-B60C-96DF228B70A5}"/>
              </a:ext>
            </a:extLst>
          </p:cNvPr>
          <p:cNvSpPr txBox="1"/>
          <p:nvPr/>
        </p:nvSpPr>
        <p:spPr>
          <a:xfrm>
            <a:off x="7386978" y="4792797"/>
            <a:ext cx="6014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200"/>
              <a:t>33</a:t>
            </a:r>
            <a:endParaRPr kumimoji="1" lang="ja-JP" altLang="en-US" sz="3200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C8A25D25-84A8-3F47-B3E4-C7E8DE6E48CA}"/>
              </a:ext>
            </a:extLst>
          </p:cNvPr>
          <p:cNvSpPr txBox="1"/>
          <p:nvPr/>
        </p:nvSpPr>
        <p:spPr>
          <a:xfrm>
            <a:off x="7386978" y="2647361"/>
            <a:ext cx="6014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/>
              <a:t>36</a:t>
            </a:r>
            <a:endParaRPr kumimoji="1" lang="ja-JP" altLang="en-US" sz="3200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2D911DE8-5BCD-0440-A60B-A26F7915739A}"/>
              </a:ext>
            </a:extLst>
          </p:cNvPr>
          <p:cNvSpPr txBox="1"/>
          <p:nvPr/>
        </p:nvSpPr>
        <p:spPr>
          <a:xfrm>
            <a:off x="7363665" y="3719667"/>
            <a:ext cx="6480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200"/>
              <a:t>24</a:t>
            </a:r>
            <a:endParaRPr kumimoji="1" lang="ja-JP" altLang="en-US" sz="3200"/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E2A8F4B5-C57F-DE4F-BC66-557DFE4E9E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9632" y="2492896"/>
            <a:ext cx="1729740" cy="1729740"/>
          </a:xfrm>
          <a:prstGeom prst="rect">
            <a:avLst/>
          </a:prstGeom>
        </p:spPr>
      </p:pic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5A1A33C3-80F2-4348-ABD3-A238A2809BF7}"/>
              </a:ext>
            </a:extLst>
          </p:cNvPr>
          <p:cNvSpPr txBox="1"/>
          <p:nvPr/>
        </p:nvSpPr>
        <p:spPr>
          <a:xfrm>
            <a:off x="539552" y="1988840"/>
            <a:ext cx="35189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/>
              <a:t>持てる重さは最大「</a:t>
            </a:r>
            <a:r>
              <a:rPr kumimoji="1" lang="en-US" altLang="ja-JP" sz="2000"/>
              <a:t>10</a:t>
            </a:r>
            <a:r>
              <a:rPr kumimoji="1" lang="ja-JP" altLang="en-US" sz="2000"/>
              <a:t>」まで</a:t>
            </a:r>
          </a:p>
        </p:txBody>
      </p:sp>
      <p:pic>
        <p:nvPicPr>
          <p:cNvPr id="16" name="図 15">
            <a:extLst>
              <a:ext uri="{FF2B5EF4-FFF2-40B4-BE49-F238E27FC236}">
                <a16:creationId xmlns:a16="http://schemas.microsoft.com/office/drawing/2014/main" id="{4AF3E472-6BF7-D241-8A45-A24F499673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0" y="1340768"/>
            <a:ext cx="1232297" cy="1051560"/>
          </a:xfrm>
          <a:prstGeom prst="rect">
            <a:avLst/>
          </a:prstGeom>
        </p:spPr>
      </p:pic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D1223447-5D78-C142-B562-CEAC921F3D5F}"/>
              </a:ext>
            </a:extLst>
          </p:cNvPr>
          <p:cNvSpPr txBox="1"/>
          <p:nvPr/>
        </p:nvSpPr>
        <p:spPr>
          <a:xfrm>
            <a:off x="6339045" y="1574161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/>
              <a:t>5</a:t>
            </a:r>
            <a:endParaRPr kumimoji="1" lang="ja-JP" altLang="en-US" sz="3200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43E41BC7-DAD5-774C-AD98-6F27ACB38472}"/>
              </a:ext>
            </a:extLst>
          </p:cNvPr>
          <p:cNvSpPr txBox="1"/>
          <p:nvPr/>
        </p:nvSpPr>
        <p:spPr>
          <a:xfrm>
            <a:off x="7386978" y="1574161"/>
            <a:ext cx="6014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/>
              <a:t>50</a:t>
            </a:r>
            <a:endParaRPr kumimoji="1" lang="ja-JP" altLang="en-US" sz="3200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6AE8B9B6-C2AA-5744-AB16-61005EB4A7E3}"/>
              </a:ext>
            </a:extLst>
          </p:cNvPr>
          <p:cNvSpPr txBox="1"/>
          <p:nvPr/>
        </p:nvSpPr>
        <p:spPr>
          <a:xfrm>
            <a:off x="1043608" y="6021288"/>
            <a:ext cx="54168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>
                <a:solidFill>
                  <a:srgbClr val="FF0000"/>
                </a:solidFill>
              </a:rPr>
              <a:t>持ち運べる範囲</a:t>
            </a:r>
            <a:r>
              <a:rPr kumimoji="1" lang="ja-JP" altLang="en-US" sz="2400"/>
              <a:t>で</a:t>
            </a:r>
            <a:r>
              <a:rPr kumimoji="1" lang="ja-JP" altLang="en-US" sz="2400">
                <a:solidFill>
                  <a:srgbClr val="FF0000"/>
                </a:solidFill>
              </a:rPr>
              <a:t>価値を最大化</a:t>
            </a:r>
            <a:r>
              <a:rPr kumimoji="1" lang="ja-JP" altLang="en-US" sz="2400"/>
              <a:t>したい</a:t>
            </a: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FA256FD7-0EA4-FB43-851E-3CB5F0312E62}"/>
              </a:ext>
            </a:extLst>
          </p:cNvPr>
          <p:cNvSpPr txBox="1"/>
          <p:nvPr/>
        </p:nvSpPr>
        <p:spPr>
          <a:xfrm>
            <a:off x="1619672" y="566124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>
                <a:solidFill>
                  <a:srgbClr val="011893"/>
                </a:solidFill>
              </a:rPr>
              <a:t>制約条件</a:t>
            </a:r>
          </a:p>
        </p:txBody>
      </p:sp>
    </p:spTree>
    <p:extLst>
      <p:ext uri="{BB962C8B-B14F-4D97-AF65-F5344CB8AC3E}">
        <p14:creationId xmlns:p14="http://schemas.microsoft.com/office/powerpoint/2010/main" val="34261080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14EC2443-42DE-594D-92A6-30BB778913C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前回の解説：抽象構文木について</a:t>
            </a:r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3430056E-72B2-5F4D-9338-49A54BC9C21C}"/>
              </a:ext>
            </a:extLst>
          </p:cNvPr>
          <p:cNvSpPr txBox="1"/>
          <p:nvPr/>
        </p:nvSpPr>
        <p:spPr>
          <a:xfrm>
            <a:off x="1331640" y="2564904"/>
            <a:ext cx="156004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400" dirty="0"/>
              <a:t>“3+4”</a:t>
            </a:r>
            <a:endParaRPr kumimoji="1" lang="ja-JP" altLang="en-US" sz="440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11DDD119-B3CE-C944-8D52-F023BA4B21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3928" y="1772816"/>
            <a:ext cx="2360910" cy="2816810"/>
          </a:xfrm>
          <a:prstGeom prst="rect">
            <a:avLst/>
          </a:prstGeom>
        </p:spPr>
      </p:pic>
      <p:sp>
        <p:nvSpPr>
          <p:cNvPr id="6" name="右矢印 5">
            <a:extLst>
              <a:ext uri="{FF2B5EF4-FFF2-40B4-BE49-F238E27FC236}">
                <a16:creationId xmlns:a16="http://schemas.microsoft.com/office/drawing/2014/main" id="{13606C36-3184-6944-A02C-60237E800EAF}"/>
              </a:ext>
            </a:extLst>
          </p:cNvPr>
          <p:cNvSpPr/>
          <p:nvPr/>
        </p:nvSpPr>
        <p:spPr>
          <a:xfrm>
            <a:off x="3059832" y="2769604"/>
            <a:ext cx="432048" cy="36004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28DC3666-2A52-1F48-BFAB-65EEDD56E75E}"/>
              </a:ext>
            </a:extLst>
          </p:cNvPr>
          <p:cNvSpPr txBox="1"/>
          <p:nvPr/>
        </p:nvSpPr>
        <p:spPr>
          <a:xfrm>
            <a:off x="1442247" y="2195572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プログラム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35ABCC0B-2CCF-C64E-8797-39A9650C2D42}"/>
              </a:ext>
            </a:extLst>
          </p:cNvPr>
          <p:cNvSpPr txBox="1"/>
          <p:nvPr/>
        </p:nvSpPr>
        <p:spPr>
          <a:xfrm>
            <a:off x="4434969" y="1302901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抽象構文木</a:t>
            </a:r>
          </a:p>
        </p:txBody>
      </p:sp>
    </p:spTree>
    <p:extLst>
      <p:ext uri="{BB962C8B-B14F-4D97-AF65-F5344CB8AC3E}">
        <p14:creationId xmlns:p14="http://schemas.microsoft.com/office/powerpoint/2010/main" val="6499826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C3B06169-801D-014D-87B6-CA6B5ACBDA0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貪欲法</a:t>
            </a:r>
            <a:r>
              <a:rPr kumimoji="1" lang="en-US" altLang="ja-JP"/>
              <a:t> (Greedy Method)</a:t>
            </a:r>
            <a:endParaRPr kumimoji="1" lang="ja-JP" altLang="en-US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E36816BD-E5AC-7D42-B5AD-351C0DF6C12E}"/>
              </a:ext>
            </a:extLst>
          </p:cNvPr>
          <p:cNvSpPr txBox="1"/>
          <p:nvPr/>
        </p:nvSpPr>
        <p:spPr>
          <a:xfrm>
            <a:off x="179512" y="1196752"/>
            <a:ext cx="88024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貪欲法は組み合わせ最適化問題の</a:t>
            </a:r>
            <a:r>
              <a:rPr kumimoji="1" lang="ja-JP" altLang="en-US" sz="2800">
                <a:solidFill>
                  <a:srgbClr val="FF0000"/>
                </a:solidFill>
              </a:rPr>
              <a:t>近似解</a:t>
            </a:r>
            <a:r>
              <a:rPr kumimoji="1" lang="ja-JP" altLang="en-US" sz="2800"/>
              <a:t>を与える</a:t>
            </a:r>
            <a:r>
              <a:rPr lang="ja-JP" altLang="en-US" sz="2800"/>
              <a:t>手法</a:t>
            </a:r>
            <a:endParaRPr kumimoji="1" lang="ja-JP" altLang="en-US" sz="280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6E140552-B450-C34B-863F-D9B2476B1922}"/>
              </a:ext>
            </a:extLst>
          </p:cNvPr>
          <p:cNvSpPr txBox="1"/>
          <p:nvPr/>
        </p:nvSpPr>
        <p:spPr>
          <a:xfrm>
            <a:off x="107504" y="2204864"/>
            <a:ext cx="880241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・選べる選択肢に、なんらかの方法で順番付けをする</a:t>
            </a:r>
            <a:endParaRPr kumimoji="1" lang="en-US" altLang="ja-JP" sz="2800"/>
          </a:p>
          <a:p>
            <a:r>
              <a:rPr lang="ja-JP" altLang="en-US" sz="2800"/>
              <a:t>・制約条件を満たす限り、上から順に選ぶ</a:t>
            </a:r>
            <a:endParaRPr kumimoji="1" lang="ja-JP" altLang="en-US" sz="280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6D23756C-2C08-FA4E-A9F6-270AD68445FB}"/>
              </a:ext>
            </a:extLst>
          </p:cNvPr>
          <p:cNvSpPr txBox="1"/>
          <p:nvPr/>
        </p:nvSpPr>
        <p:spPr>
          <a:xfrm>
            <a:off x="1043608" y="378904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計算量は</a:t>
            </a: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C8DCC9F9-346A-8C4B-B494-6EBA5EEBDF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9792" y="3861048"/>
            <a:ext cx="1944216" cy="452428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6D5C16BE-BD1D-7543-9B32-993FFFA24BBB}"/>
              </a:ext>
            </a:extLst>
          </p:cNvPr>
          <p:cNvSpPr txBox="1"/>
          <p:nvPr/>
        </p:nvSpPr>
        <p:spPr>
          <a:xfrm>
            <a:off x="323528" y="6021288"/>
            <a:ext cx="79208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/>
              <a:t>※ </a:t>
            </a:r>
            <a:r>
              <a:rPr kumimoji="1" lang="ja-JP" altLang="en-US" sz="2800"/>
              <a:t>多くの場合、貪欲法は</a:t>
            </a:r>
            <a:r>
              <a:rPr lang="ja-JP" altLang="en-US" sz="2800"/>
              <a:t>わりと良い解を与える</a:t>
            </a:r>
            <a:endParaRPr kumimoji="1" lang="ja-JP" altLang="en-US" sz="280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3461970" y="4509120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↑ソートが一番重い</a:t>
            </a:r>
          </a:p>
        </p:txBody>
      </p:sp>
    </p:spTree>
    <p:extLst>
      <p:ext uri="{BB962C8B-B14F-4D97-AF65-F5344CB8AC3E}">
        <p14:creationId xmlns:p14="http://schemas.microsoft.com/office/powerpoint/2010/main" val="7282843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658F3F12-F630-0D43-97A3-BEE7FBA63A2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ナップサック問題</a:t>
            </a:r>
            <a:r>
              <a:rPr kumimoji="1" lang="en-US" altLang="ja-JP"/>
              <a:t>(</a:t>
            </a:r>
            <a:r>
              <a:rPr kumimoji="1" lang="ja-JP" altLang="en-US"/>
              <a:t>貪欲法</a:t>
            </a:r>
            <a:r>
              <a:rPr kumimoji="1" lang="en-US" altLang="ja-JP"/>
              <a:t>)</a:t>
            </a:r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A074DC12-54D2-8347-8279-C04509E8D3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647" y="4365104"/>
            <a:ext cx="606055" cy="606055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3FF03B02-E96A-C74F-8D6C-FCA2FA619D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647" y="3413884"/>
            <a:ext cx="498056" cy="737860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FCB19DC-FC3B-2F42-A0E6-2A42E632EBDE}"/>
              </a:ext>
            </a:extLst>
          </p:cNvPr>
          <p:cNvSpPr txBox="1"/>
          <p:nvPr/>
        </p:nvSpPr>
        <p:spPr>
          <a:xfrm>
            <a:off x="1654319" y="1154735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000"/>
              <a:t>重さ</a:t>
            </a:r>
            <a:endParaRPr kumimoji="1" lang="ja-JP" altLang="en-US" sz="200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7D4A722B-92A8-E94B-A874-A10325302B7B}"/>
              </a:ext>
            </a:extLst>
          </p:cNvPr>
          <p:cNvSpPr txBox="1"/>
          <p:nvPr/>
        </p:nvSpPr>
        <p:spPr>
          <a:xfrm>
            <a:off x="2605539" y="1154735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000"/>
              <a:t>価値</a:t>
            </a:r>
            <a:endParaRPr kumimoji="1" lang="ja-JP" altLang="en-US" sz="200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CA67F7CF-41BC-8946-A89B-C0D9890044F3}"/>
              </a:ext>
            </a:extLst>
          </p:cNvPr>
          <p:cNvSpPr txBox="1"/>
          <p:nvPr/>
        </p:nvSpPr>
        <p:spPr>
          <a:xfrm>
            <a:off x="1864750" y="3541413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/>
              <a:t>4</a:t>
            </a:r>
            <a:endParaRPr kumimoji="1" lang="ja-JP" altLang="en-US" sz="240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20179917-448F-F34D-B746-8A97ACF75549}"/>
              </a:ext>
            </a:extLst>
          </p:cNvPr>
          <p:cNvSpPr txBox="1"/>
          <p:nvPr/>
        </p:nvSpPr>
        <p:spPr>
          <a:xfrm>
            <a:off x="1878380" y="4426731"/>
            <a:ext cx="297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/>
              <a:t>3</a:t>
            </a:r>
            <a:endParaRPr kumimoji="1" lang="ja-JP" altLang="en-US" sz="240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68BBFE36-9AA8-A940-A5AF-7E3B88078E60}"/>
              </a:ext>
            </a:extLst>
          </p:cNvPr>
          <p:cNvSpPr txBox="1"/>
          <p:nvPr/>
        </p:nvSpPr>
        <p:spPr>
          <a:xfrm>
            <a:off x="2729944" y="3541413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/>
              <a:t>36</a:t>
            </a:r>
            <a:endParaRPr kumimoji="1" lang="ja-JP" altLang="en-US" sz="240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25E0F0D9-C0E5-B24B-974C-04B4C63B07F9}"/>
              </a:ext>
            </a:extLst>
          </p:cNvPr>
          <p:cNvSpPr txBox="1"/>
          <p:nvPr/>
        </p:nvSpPr>
        <p:spPr>
          <a:xfrm>
            <a:off x="2710698" y="4426731"/>
            <a:ext cx="5350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/>
              <a:t>24</a:t>
            </a:r>
            <a:endParaRPr kumimoji="1" lang="ja-JP" altLang="en-US" sz="2400"/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244DE58F-28DC-7E4F-B4E2-307DC15721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842" y="2462663"/>
            <a:ext cx="1017410" cy="868189"/>
          </a:xfrm>
          <a:prstGeom prst="rect">
            <a:avLst/>
          </a:prstGeom>
        </p:spPr>
      </p:pic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EA508A68-84EF-874A-8612-906EA5DE100D}"/>
              </a:ext>
            </a:extLst>
          </p:cNvPr>
          <p:cNvSpPr txBox="1"/>
          <p:nvPr/>
        </p:nvSpPr>
        <p:spPr>
          <a:xfrm>
            <a:off x="1864750" y="2655357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/>
              <a:t>5</a:t>
            </a:r>
            <a:endParaRPr kumimoji="1" lang="ja-JP" altLang="en-US" sz="2400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BD543F8C-6223-F644-87EB-E007FE0E3343}"/>
              </a:ext>
            </a:extLst>
          </p:cNvPr>
          <p:cNvSpPr txBox="1"/>
          <p:nvPr/>
        </p:nvSpPr>
        <p:spPr>
          <a:xfrm>
            <a:off x="2729944" y="2655357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/>
              <a:t>50</a:t>
            </a:r>
            <a:endParaRPr kumimoji="1" lang="ja-JP" altLang="en-US" sz="240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17EA6298-3552-424E-9DED-306516322B05}"/>
              </a:ext>
            </a:extLst>
          </p:cNvPr>
          <p:cNvSpPr txBox="1"/>
          <p:nvPr/>
        </p:nvSpPr>
        <p:spPr>
          <a:xfrm>
            <a:off x="3785562" y="1154735"/>
            <a:ext cx="2236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000">
                <a:solidFill>
                  <a:srgbClr val="FF0000"/>
                </a:solidFill>
              </a:rPr>
              <a:t>重さあたりの価値</a:t>
            </a:r>
            <a:endParaRPr kumimoji="1" lang="ja-JP" altLang="en-US" sz="2000">
              <a:solidFill>
                <a:srgbClr val="FF0000"/>
              </a:solidFill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9FE2A899-D298-2E4E-9597-95C3DF74B0B0}"/>
              </a:ext>
            </a:extLst>
          </p:cNvPr>
          <p:cNvSpPr txBox="1"/>
          <p:nvPr/>
        </p:nvSpPr>
        <p:spPr>
          <a:xfrm>
            <a:off x="4629990" y="2641017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>
                <a:solidFill>
                  <a:srgbClr val="FF0000"/>
                </a:solidFill>
              </a:rPr>
              <a:t>10</a:t>
            </a:r>
            <a:endParaRPr kumimoji="1" lang="ja-JP" altLang="en-US" sz="2400">
              <a:solidFill>
                <a:srgbClr val="FF0000"/>
              </a:solidFill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662A609F-32C1-4B4D-A80C-F2B65475440B}"/>
              </a:ext>
            </a:extLst>
          </p:cNvPr>
          <p:cNvSpPr txBox="1"/>
          <p:nvPr/>
        </p:nvSpPr>
        <p:spPr>
          <a:xfrm>
            <a:off x="4716016" y="3532786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>
                <a:solidFill>
                  <a:srgbClr val="FF0000"/>
                </a:solidFill>
              </a:rPr>
              <a:t>9</a:t>
            </a:r>
            <a:endParaRPr kumimoji="1" lang="ja-JP" altLang="en-US" sz="2400">
              <a:solidFill>
                <a:srgbClr val="FF0000"/>
              </a:solidFill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566C27FC-BAA4-854C-B1D3-F7F3B979F91F}"/>
              </a:ext>
            </a:extLst>
          </p:cNvPr>
          <p:cNvSpPr txBox="1"/>
          <p:nvPr/>
        </p:nvSpPr>
        <p:spPr>
          <a:xfrm>
            <a:off x="4716016" y="436510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>
                <a:solidFill>
                  <a:srgbClr val="FF0000"/>
                </a:solidFill>
              </a:rPr>
              <a:t>8</a:t>
            </a:r>
            <a:endParaRPr kumimoji="1" lang="ja-JP" altLang="en-US" sz="2400">
              <a:solidFill>
                <a:srgbClr val="FF0000"/>
              </a:solidFill>
            </a:endParaRPr>
          </a:p>
        </p:txBody>
      </p:sp>
      <p:pic>
        <p:nvPicPr>
          <p:cNvPr id="19" name="図 18">
            <a:extLst>
              <a:ext uri="{FF2B5EF4-FFF2-40B4-BE49-F238E27FC236}">
                <a16:creationId xmlns:a16="http://schemas.microsoft.com/office/drawing/2014/main" id="{86C2450A-82D9-0B40-A5A6-649058D950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842" y="1570894"/>
            <a:ext cx="951220" cy="951220"/>
          </a:xfrm>
          <a:prstGeom prst="rect">
            <a:avLst/>
          </a:prstGeom>
        </p:spPr>
      </p:pic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F5CD3144-CE44-B741-872F-368D089CFE8D}"/>
              </a:ext>
            </a:extLst>
          </p:cNvPr>
          <p:cNvSpPr txBox="1"/>
          <p:nvPr/>
        </p:nvSpPr>
        <p:spPr>
          <a:xfrm>
            <a:off x="1864750" y="180510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/>
              <a:t>3</a:t>
            </a:r>
            <a:endParaRPr kumimoji="1" lang="ja-JP" altLang="en-US" sz="2400"/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ECB304E4-208E-A344-A2AE-8572A4E5A4DE}"/>
              </a:ext>
            </a:extLst>
          </p:cNvPr>
          <p:cNvSpPr txBox="1"/>
          <p:nvPr/>
        </p:nvSpPr>
        <p:spPr>
          <a:xfrm>
            <a:off x="2729944" y="1805104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/>
              <a:t>33</a:t>
            </a:r>
            <a:endParaRPr kumimoji="1" lang="ja-JP" altLang="en-US" sz="2400"/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46BD06B5-90A7-6B42-AB30-9F22721E1C1C}"/>
              </a:ext>
            </a:extLst>
          </p:cNvPr>
          <p:cNvSpPr txBox="1"/>
          <p:nvPr/>
        </p:nvSpPr>
        <p:spPr>
          <a:xfrm>
            <a:off x="4629990" y="1749248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>
                <a:solidFill>
                  <a:srgbClr val="FF0000"/>
                </a:solidFill>
              </a:rPr>
              <a:t>11</a:t>
            </a:r>
            <a:endParaRPr kumimoji="1" lang="ja-JP" altLang="en-US" sz="2400">
              <a:solidFill>
                <a:srgbClr val="FF0000"/>
              </a:solidFill>
            </a:endParaRPr>
          </a:p>
        </p:txBody>
      </p:sp>
      <p:sp>
        <p:nvSpPr>
          <p:cNvPr id="23" name="角丸四角形 22">
            <a:extLst>
              <a:ext uri="{FF2B5EF4-FFF2-40B4-BE49-F238E27FC236}">
                <a16:creationId xmlns:a16="http://schemas.microsoft.com/office/drawing/2014/main" id="{97BC014E-339A-294C-A0D4-B9AA6F641A23}"/>
              </a:ext>
            </a:extLst>
          </p:cNvPr>
          <p:cNvSpPr/>
          <p:nvPr/>
        </p:nvSpPr>
        <p:spPr>
          <a:xfrm>
            <a:off x="257170" y="1570894"/>
            <a:ext cx="5350615" cy="1783538"/>
          </a:xfrm>
          <a:prstGeom prst="round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00"/>
          </a:p>
        </p:txBody>
      </p:sp>
      <p:cxnSp>
        <p:nvCxnSpPr>
          <p:cNvPr id="25" name="直線矢印コネクタ 24">
            <a:extLst>
              <a:ext uri="{FF2B5EF4-FFF2-40B4-BE49-F238E27FC236}">
                <a16:creationId xmlns:a16="http://schemas.microsoft.com/office/drawing/2014/main" id="{C46B0930-A5F7-654E-A4C8-3E66EE8B6052}"/>
              </a:ext>
            </a:extLst>
          </p:cNvPr>
          <p:cNvCxnSpPr/>
          <p:nvPr/>
        </p:nvCxnSpPr>
        <p:spPr>
          <a:xfrm>
            <a:off x="6012160" y="1556792"/>
            <a:ext cx="0" cy="3096344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AEB4395D-4B74-5540-8B90-07945062A0F3}"/>
              </a:ext>
            </a:extLst>
          </p:cNvPr>
          <p:cNvSpPr txBox="1"/>
          <p:nvPr/>
        </p:nvSpPr>
        <p:spPr>
          <a:xfrm>
            <a:off x="6372200" y="1772816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上から順番に選ぶ</a:t>
            </a: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C62E9510-C388-BB44-A714-14B02FBFD127}"/>
              </a:ext>
            </a:extLst>
          </p:cNvPr>
          <p:cNvSpPr txBox="1"/>
          <p:nvPr/>
        </p:nvSpPr>
        <p:spPr>
          <a:xfrm>
            <a:off x="6084168" y="3501008"/>
            <a:ext cx="29546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ここで重さ</a:t>
            </a:r>
            <a:r>
              <a:rPr kumimoji="1" lang="en-US" altLang="ja-JP"/>
              <a:t>10</a:t>
            </a:r>
            <a:r>
              <a:rPr kumimoji="1" lang="ja-JP" altLang="en-US"/>
              <a:t>を超えるため</a:t>
            </a:r>
            <a:endParaRPr kumimoji="1" lang="en-US" altLang="ja-JP"/>
          </a:p>
          <a:p>
            <a:r>
              <a:rPr lang="ja-JP" altLang="en-US"/>
              <a:t>ストップ</a:t>
            </a:r>
            <a:endParaRPr kumimoji="1" lang="ja-JP" altLang="en-US"/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28449AD7-C7C4-0E4B-A592-33DD90FB0C04}"/>
              </a:ext>
            </a:extLst>
          </p:cNvPr>
          <p:cNvSpPr txBox="1"/>
          <p:nvPr/>
        </p:nvSpPr>
        <p:spPr>
          <a:xfrm>
            <a:off x="899592" y="5157192"/>
            <a:ext cx="1980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/>
              <a:t>貪欲法による解</a:t>
            </a:r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C09CD5C7-3CE5-7C4B-B343-957E9B17799D}"/>
              </a:ext>
            </a:extLst>
          </p:cNvPr>
          <p:cNvSpPr txBox="1"/>
          <p:nvPr/>
        </p:nvSpPr>
        <p:spPr>
          <a:xfrm>
            <a:off x="4355976" y="5157192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/>
              <a:t>最適解</a:t>
            </a:r>
          </a:p>
        </p:txBody>
      </p:sp>
      <p:sp>
        <p:nvSpPr>
          <p:cNvPr id="30" name="角丸四角形 29">
            <a:extLst>
              <a:ext uri="{FF2B5EF4-FFF2-40B4-BE49-F238E27FC236}">
                <a16:creationId xmlns:a16="http://schemas.microsoft.com/office/drawing/2014/main" id="{B6E579FD-2016-364E-99A8-6BDAB693E169}"/>
              </a:ext>
            </a:extLst>
          </p:cNvPr>
          <p:cNvSpPr/>
          <p:nvPr/>
        </p:nvSpPr>
        <p:spPr>
          <a:xfrm>
            <a:off x="683567" y="5589240"/>
            <a:ext cx="2232249" cy="1135466"/>
          </a:xfrm>
          <a:prstGeom prst="round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00"/>
          </a:p>
        </p:txBody>
      </p:sp>
      <p:pic>
        <p:nvPicPr>
          <p:cNvPr id="31" name="図 30">
            <a:extLst>
              <a:ext uri="{FF2B5EF4-FFF2-40B4-BE49-F238E27FC236}">
                <a16:creationId xmlns:a16="http://schemas.microsoft.com/office/drawing/2014/main" id="{6E4AEE4B-7DDE-CB4A-8A5D-2540A0980A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3688" y="5565491"/>
            <a:ext cx="792088" cy="675914"/>
          </a:xfrm>
          <a:prstGeom prst="rect">
            <a:avLst/>
          </a:prstGeom>
        </p:spPr>
      </p:pic>
      <p:pic>
        <p:nvPicPr>
          <p:cNvPr id="32" name="図 31">
            <a:extLst>
              <a:ext uri="{FF2B5EF4-FFF2-40B4-BE49-F238E27FC236}">
                <a16:creationId xmlns:a16="http://schemas.microsoft.com/office/drawing/2014/main" id="{67BEBE84-E53E-D94B-B788-180A351DBB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9850" y="5599920"/>
            <a:ext cx="740557" cy="740557"/>
          </a:xfrm>
          <a:prstGeom prst="rect">
            <a:avLst/>
          </a:prstGeom>
        </p:spPr>
      </p:pic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BDF05EE2-67D0-BC4E-B81B-01054EB3DCBE}"/>
              </a:ext>
            </a:extLst>
          </p:cNvPr>
          <p:cNvSpPr txBox="1"/>
          <p:nvPr/>
        </p:nvSpPr>
        <p:spPr>
          <a:xfrm>
            <a:off x="899592" y="6237312"/>
            <a:ext cx="1742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重さ</a:t>
            </a:r>
            <a:r>
              <a:rPr kumimoji="1" lang="en-US" altLang="ja-JP"/>
              <a:t>8</a:t>
            </a:r>
            <a:r>
              <a:rPr kumimoji="1" lang="ja-JP" altLang="en-US"/>
              <a:t>　価値</a:t>
            </a:r>
            <a:r>
              <a:rPr kumimoji="1" lang="en-US" altLang="ja-JP"/>
              <a:t> 83</a:t>
            </a:r>
            <a:endParaRPr kumimoji="1" lang="ja-JP" altLang="en-US"/>
          </a:p>
        </p:txBody>
      </p:sp>
      <p:sp>
        <p:nvSpPr>
          <p:cNvPr id="34" name="角丸四角形 33">
            <a:extLst>
              <a:ext uri="{FF2B5EF4-FFF2-40B4-BE49-F238E27FC236}">
                <a16:creationId xmlns:a16="http://schemas.microsoft.com/office/drawing/2014/main" id="{554281CE-92CE-9C4B-8ABD-7DE89F96EDAE}"/>
              </a:ext>
            </a:extLst>
          </p:cNvPr>
          <p:cNvSpPr/>
          <p:nvPr/>
        </p:nvSpPr>
        <p:spPr>
          <a:xfrm>
            <a:off x="3707904" y="5589240"/>
            <a:ext cx="2376263" cy="1135466"/>
          </a:xfrm>
          <a:prstGeom prst="round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00"/>
          </a:p>
        </p:txBody>
      </p:sp>
      <p:pic>
        <p:nvPicPr>
          <p:cNvPr id="35" name="図 34">
            <a:extLst>
              <a:ext uri="{FF2B5EF4-FFF2-40B4-BE49-F238E27FC236}">
                <a16:creationId xmlns:a16="http://schemas.microsoft.com/office/drawing/2014/main" id="{62071688-D5BA-D542-8770-AE267B7132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3927" y="5574316"/>
            <a:ext cx="678111" cy="678111"/>
          </a:xfrm>
          <a:prstGeom prst="rect">
            <a:avLst/>
          </a:prstGeom>
        </p:spPr>
      </p:pic>
      <p:pic>
        <p:nvPicPr>
          <p:cNvPr id="36" name="図 35">
            <a:extLst>
              <a:ext uri="{FF2B5EF4-FFF2-40B4-BE49-F238E27FC236}">
                <a16:creationId xmlns:a16="http://schemas.microsoft.com/office/drawing/2014/main" id="{9C2926D4-3548-5E42-B0E5-421B76E69D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4007" y="5661248"/>
            <a:ext cx="355057" cy="526010"/>
          </a:xfrm>
          <a:prstGeom prst="rect">
            <a:avLst/>
          </a:prstGeom>
        </p:spPr>
      </p:pic>
      <p:pic>
        <p:nvPicPr>
          <p:cNvPr id="37" name="図 36">
            <a:extLst>
              <a:ext uri="{FF2B5EF4-FFF2-40B4-BE49-F238E27FC236}">
                <a16:creationId xmlns:a16="http://schemas.microsoft.com/office/drawing/2014/main" id="{A8A97A55-F3C9-5B42-B5E5-E8B60B3AB7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0071" y="5661248"/>
            <a:ext cx="432048" cy="432048"/>
          </a:xfrm>
          <a:prstGeom prst="rect">
            <a:avLst/>
          </a:prstGeom>
        </p:spPr>
      </p:pic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A125A625-866C-4D44-91FA-CD35B257CEF9}"/>
              </a:ext>
            </a:extLst>
          </p:cNvPr>
          <p:cNvSpPr txBox="1"/>
          <p:nvPr/>
        </p:nvSpPr>
        <p:spPr>
          <a:xfrm>
            <a:off x="3995935" y="6237312"/>
            <a:ext cx="1859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重さ</a:t>
            </a:r>
            <a:r>
              <a:rPr kumimoji="1" lang="en-US" altLang="ja-JP"/>
              <a:t>10</a:t>
            </a:r>
            <a:r>
              <a:rPr kumimoji="1" lang="ja-JP" altLang="en-US"/>
              <a:t>　価値</a:t>
            </a:r>
            <a:r>
              <a:rPr kumimoji="1" lang="en-US" altLang="ja-JP"/>
              <a:t> 93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571156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右矢印 78">
            <a:extLst>
              <a:ext uri="{FF2B5EF4-FFF2-40B4-BE49-F238E27FC236}">
                <a16:creationId xmlns:a16="http://schemas.microsoft.com/office/drawing/2014/main" id="{249C7E40-8909-9B41-96B1-3CEC5E087D6B}"/>
              </a:ext>
            </a:extLst>
          </p:cNvPr>
          <p:cNvSpPr/>
          <p:nvPr/>
        </p:nvSpPr>
        <p:spPr>
          <a:xfrm rot="8100000">
            <a:off x="3201782" y="1997353"/>
            <a:ext cx="1224136" cy="216024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0" name="右矢印 79">
            <a:extLst>
              <a:ext uri="{FF2B5EF4-FFF2-40B4-BE49-F238E27FC236}">
                <a16:creationId xmlns:a16="http://schemas.microsoft.com/office/drawing/2014/main" id="{81CDF13F-46BE-FC4B-9E7F-AD66D251D948}"/>
              </a:ext>
            </a:extLst>
          </p:cNvPr>
          <p:cNvSpPr/>
          <p:nvPr/>
        </p:nvSpPr>
        <p:spPr>
          <a:xfrm rot="8396613">
            <a:off x="1473590" y="3941569"/>
            <a:ext cx="1224136" cy="216024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1" name="右矢印 80">
            <a:extLst>
              <a:ext uri="{FF2B5EF4-FFF2-40B4-BE49-F238E27FC236}">
                <a16:creationId xmlns:a16="http://schemas.microsoft.com/office/drawing/2014/main" id="{7F9C207B-3E91-8046-8E5A-80C2355834FD}"/>
              </a:ext>
            </a:extLst>
          </p:cNvPr>
          <p:cNvSpPr/>
          <p:nvPr/>
        </p:nvSpPr>
        <p:spPr>
          <a:xfrm rot="2700000">
            <a:off x="4829146" y="2029961"/>
            <a:ext cx="1224136" cy="216024"/>
          </a:xfrm>
          <a:prstGeom prst="rightArrow">
            <a:avLst/>
          </a:prstGeom>
          <a:solidFill>
            <a:srgbClr val="01189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2" name="右矢印 81">
            <a:extLst>
              <a:ext uri="{FF2B5EF4-FFF2-40B4-BE49-F238E27FC236}">
                <a16:creationId xmlns:a16="http://schemas.microsoft.com/office/drawing/2014/main" id="{FAFC421B-6039-ED4A-888C-2D59C3ECAD31}"/>
              </a:ext>
            </a:extLst>
          </p:cNvPr>
          <p:cNvSpPr/>
          <p:nvPr/>
        </p:nvSpPr>
        <p:spPr>
          <a:xfrm rot="2700000">
            <a:off x="6629346" y="3902169"/>
            <a:ext cx="1224136" cy="216024"/>
          </a:xfrm>
          <a:prstGeom prst="rightArrow">
            <a:avLst/>
          </a:prstGeom>
          <a:solidFill>
            <a:srgbClr val="01189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3" name="右矢印 82">
            <a:extLst>
              <a:ext uri="{FF2B5EF4-FFF2-40B4-BE49-F238E27FC236}">
                <a16:creationId xmlns:a16="http://schemas.microsoft.com/office/drawing/2014/main" id="{62C9B3B7-0E0E-6648-8597-C41FFCD19541}"/>
              </a:ext>
            </a:extLst>
          </p:cNvPr>
          <p:cNvSpPr/>
          <p:nvPr/>
        </p:nvSpPr>
        <p:spPr>
          <a:xfrm rot="2700000">
            <a:off x="2956937" y="3974177"/>
            <a:ext cx="1224136" cy="216024"/>
          </a:xfrm>
          <a:prstGeom prst="rightArrow">
            <a:avLst/>
          </a:prstGeom>
          <a:solidFill>
            <a:srgbClr val="01189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4" name="右矢印 83">
            <a:extLst>
              <a:ext uri="{FF2B5EF4-FFF2-40B4-BE49-F238E27FC236}">
                <a16:creationId xmlns:a16="http://schemas.microsoft.com/office/drawing/2014/main" id="{26AF81DB-7CF2-3F40-A205-B6BD82C51A94}"/>
              </a:ext>
            </a:extLst>
          </p:cNvPr>
          <p:cNvSpPr/>
          <p:nvPr/>
        </p:nvSpPr>
        <p:spPr>
          <a:xfrm rot="6906533">
            <a:off x="5469590" y="3993059"/>
            <a:ext cx="1224136" cy="216024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CFD5FE78-E11B-5942-8F60-49AC04FA5E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全探索</a:t>
            </a:r>
          </a:p>
        </p:txBody>
      </p:sp>
      <p:pic>
        <p:nvPicPr>
          <p:cNvPr id="54" name="図 53">
            <a:extLst>
              <a:ext uri="{FF2B5EF4-FFF2-40B4-BE49-F238E27FC236}">
                <a16:creationId xmlns:a16="http://schemas.microsoft.com/office/drawing/2014/main" id="{9A453F7E-D471-7947-AB54-457A0BD874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3888" y="980728"/>
            <a:ext cx="649620" cy="649620"/>
          </a:xfrm>
          <a:prstGeom prst="rect">
            <a:avLst/>
          </a:prstGeom>
        </p:spPr>
      </p:pic>
      <p:pic>
        <p:nvPicPr>
          <p:cNvPr id="55" name="図 54">
            <a:extLst>
              <a:ext uri="{FF2B5EF4-FFF2-40B4-BE49-F238E27FC236}">
                <a16:creationId xmlns:a16="http://schemas.microsoft.com/office/drawing/2014/main" id="{5FA98403-1822-5246-B080-7A47916238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4422" y="1823702"/>
            <a:ext cx="648072" cy="553021"/>
          </a:xfrm>
          <a:prstGeom prst="rect">
            <a:avLst/>
          </a:prstGeom>
        </p:spPr>
      </p:pic>
      <p:sp>
        <p:nvSpPr>
          <p:cNvPr id="56" name="テキスト ボックス 55">
            <a:extLst>
              <a:ext uri="{FF2B5EF4-FFF2-40B4-BE49-F238E27FC236}">
                <a16:creationId xmlns:a16="http://schemas.microsoft.com/office/drawing/2014/main" id="{D56C6955-95B0-C349-A101-9829080BDD87}"/>
              </a:ext>
            </a:extLst>
          </p:cNvPr>
          <p:cNvSpPr txBox="1"/>
          <p:nvPr/>
        </p:nvSpPr>
        <p:spPr>
          <a:xfrm>
            <a:off x="3080486" y="1916832"/>
            <a:ext cx="1107996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ja-JP" altLang="en-US"/>
              <a:t>を入れる</a:t>
            </a:r>
            <a:endParaRPr kumimoji="1" lang="ja-JP" altLang="en-US"/>
          </a:p>
        </p:txBody>
      </p:sp>
      <p:pic>
        <p:nvPicPr>
          <p:cNvPr id="57" name="図 56">
            <a:extLst>
              <a:ext uri="{FF2B5EF4-FFF2-40B4-BE49-F238E27FC236}">
                <a16:creationId xmlns:a16="http://schemas.microsoft.com/office/drawing/2014/main" id="{116D8DA2-7B75-404A-B5DB-1D14CC3FF5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844824"/>
            <a:ext cx="648072" cy="553021"/>
          </a:xfrm>
          <a:prstGeom prst="rect">
            <a:avLst/>
          </a:prstGeom>
        </p:spPr>
      </p:pic>
      <p:sp>
        <p:nvSpPr>
          <p:cNvPr id="58" name="テキスト ボックス 57">
            <a:extLst>
              <a:ext uri="{FF2B5EF4-FFF2-40B4-BE49-F238E27FC236}">
                <a16:creationId xmlns:a16="http://schemas.microsoft.com/office/drawing/2014/main" id="{18200CCD-4394-4147-A6D4-5C6735D4E2F6}"/>
              </a:ext>
            </a:extLst>
          </p:cNvPr>
          <p:cNvSpPr txBox="1"/>
          <p:nvPr/>
        </p:nvSpPr>
        <p:spPr>
          <a:xfrm>
            <a:off x="5148064" y="1916832"/>
            <a:ext cx="1338828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ja-JP" altLang="en-US"/>
              <a:t>を入れない</a:t>
            </a:r>
            <a:endParaRPr kumimoji="1" lang="ja-JP" altLang="en-US"/>
          </a:p>
        </p:txBody>
      </p:sp>
      <p:pic>
        <p:nvPicPr>
          <p:cNvPr id="59" name="図 58">
            <a:extLst>
              <a:ext uri="{FF2B5EF4-FFF2-40B4-BE49-F238E27FC236}">
                <a16:creationId xmlns:a16="http://schemas.microsoft.com/office/drawing/2014/main" id="{81FF672F-212E-2049-8E1D-EEBD3727D9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9752" y="2636912"/>
            <a:ext cx="928229" cy="792088"/>
          </a:xfrm>
          <a:prstGeom prst="rect">
            <a:avLst/>
          </a:prstGeom>
        </p:spPr>
      </p:pic>
      <p:pic>
        <p:nvPicPr>
          <p:cNvPr id="60" name="図 59">
            <a:extLst>
              <a:ext uri="{FF2B5EF4-FFF2-40B4-BE49-F238E27FC236}">
                <a16:creationId xmlns:a16="http://schemas.microsoft.com/office/drawing/2014/main" id="{18118CE8-E3AB-804B-B732-6B422348D4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5616" y="3933056"/>
            <a:ext cx="242033" cy="358568"/>
          </a:xfrm>
          <a:prstGeom prst="rect">
            <a:avLst/>
          </a:prstGeom>
        </p:spPr>
      </p:pic>
      <p:sp>
        <p:nvSpPr>
          <p:cNvPr id="61" name="テキスト ボックス 60">
            <a:extLst>
              <a:ext uri="{FF2B5EF4-FFF2-40B4-BE49-F238E27FC236}">
                <a16:creationId xmlns:a16="http://schemas.microsoft.com/office/drawing/2014/main" id="{E6313A62-9DB7-1D44-A518-2F4E609B86A7}"/>
              </a:ext>
            </a:extLst>
          </p:cNvPr>
          <p:cNvSpPr txBox="1"/>
          <p:nvPr/>
        </p:nvSpPr>
        <p:spPr>
          <a:xfrm>
            <a:off x="1403648" y="3933056"/>
            <a:ext cx="1107996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ja-JP" altLang="en-US"/>
              <a:t>を入れる</a:t>
            </a:r>
            <a:endParaRPr kumimoji="1" lang="ja-JP" altLang="en-US"/>
          </a:p>
        </p:txBody>
      </p:sp>
      <p:pic>
        <p:nvPicPr>
          <p:cNvPr id="62" name="図 61">
            <a:extLst>
              <a:ext uri="{FF2B5EF4-FFF2-40B4-BE49-F238E27FC236}">
                <a16:creationId xmlns:a16="http://schemas.microsoft.com/office/drawing/2014/main" id="{F56ACF8D-20F2-3F49-A583-92D8CB3628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1800" y="3933056"/>
            <a:ext cx="242033" cy="358568"/>
          </a:xfrm>
          <a:prstGeom prst="rect">
            <a:avLst/>
          </a:prstGeom>
        </p:spPr>
      </p:pic>
      <p:sp>
        <p:nvSpPr>
          <p:cNvPr id="63" name="テキスト ボックス 62">
            <a:extLst>
              <a:ext uri="{FF2B5EF4-FFF2-40B4-BE49-F238E27FC236}">
                <a16:creationId xmlns:a16="http://schemas.microsoft.com/office/drawing/2014/main" id="{8F73C0FD-C7A7-6F41-940A-A9415297604E}"/>
              </a:ext>
            </a:extLst>
          </p:cNvPr>
          <p:cNvSpPr txBox="1"/>
          <p:nvPr/>
        </p:nvSpPr>
        <p:spPr>
          <a:xfrm>
            <a:off x="3059832" y="3933056"/>
            <a:ext cx="1338828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ja-JP" altLang="en-US"/>
              <a:t>を入れない</a:t>
            </a:r>
            <a:endParaRPr kumimoji="1" lang="ja-JP" altLang="en-US"/>
          </a:p>
        </p:txBody>
      </p:sp>
      <p:sp>
        <p:nvSpPr>
          <p:cNvPr id="64" name="角丸四角形 63">
            <a:extLst>
              <a:ext uri="{FF2B5EF4-FFF2-40B4-BE49-F238E27FC236}">
                <a16:creationId xmlns:a16="http://schemas.microsoft.com/office/drawing/2014/main" id="{B88E5950-D3A8-4D49-B1ED-817FFB4A4F79}"/>
              </a:ext>
            </a:extLst>
          </p:cNvPr>
          <p:cNvSpPr/>
          <p:nvPr/>
        </p:nvSpPr>
        <p:spPr>
          <a:xfrm>
            <a:off x="4283968" y="980728"/>
            <a:ext cx="727071" cy="559285"/>
          </a:xfrm>
          <a:prstGeom prst="round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5" name="角丸四角形 64">
            <a:extLst>
              <a:ext uri="{FF2B5EF4-FFF2-40B4-BE49-F238E27FC236}">
                <a16:creationId xmlns:a16="http://schemas.microsoft.com/office/drawing/2014/main" id="{356A5C5A-9F4D-5A42-A19A-126B3E575EE4}"/>
              </a:ext>
            </a:extLst>
          </p:cNvPr>
          <p:cNvSpPr/>
          <p:nvPr/>
        </p:nvSpPr>
        <p:spPr>
          <a:xfrm>
            <a:off x="2267744" y="2636912"/>
            <a:ext cx="1080120" cy="792088"/>
          </a:xfrm>
          <a:prstGeom prst="round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66" name="図 65">
            <a:extLst>
              <a:ext uri="{FF2B5EF4-FFF2-40B4-BE49-F238E27FC236}">
                <a16:creationId xmlns:a16="http://schemas.microsoft.com/office/drawing/2014/main" id="{F5F1E5E4-9C5F-4141-B44D-58D775E634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9912" y="4797152"/>
            <a:ext cx="928229" cy="792088"/>
          </a:xfrm>
          <a:prstGeom prst="rect">
            <a:avLst/>
          </a:prstGeom>
        </p:spPr>
      </p:pic>
      <p:sp>
        <p:nvSpPr>
          <p:cNvPr id="67" name="角丸四角形 66">
            <a:extLst>
              <a:ext uri="{FF2B5EF4-FFF2-40B4-BE49-F238E27FC236}">
                <a16:creationId xmlns:a16="http://schemas.microsoft.com/office/drawing/2014/main" id="{D3CEC3EE-059A-4E47-9FF4-182BB4F32E88}"/>
              </a:ext>
            </a:extLst>
          </p:cNvPr>
          <p:cNvSpPr/>
          <p:nvPr/>
        </p:nvSpPr>
        <p:spPr>
          <a:xfrm>
            <a:off x="3707904" y="4797152"/>
            <a:ext cx="1080120" cy="792088"/>
          </a:xfrm>
          <a:prstGeom prst="round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68" name="図 67">
            <a:extLst>
              <a:ext uri="{FF2B5EF4-FFF2-40B4-BE49-F238E27FC236}">
                <a16:creationId xmlns:a16="http://schemas.microsoft.com/office/drawing/2014/main" id="{05A484C1-ECA7-8041-A37E-5A2AFC7FCE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4797152"/>
            <a:ext cx="928229" cy="792088"/>
          </a:xfrm>
          <a:prstGeom prst="rect">
            <a:avLst/>
          </a:prstGeom>
        </p:spPr>
      </p:pic>
      <p:sp>
        <p:nvSpPr>
          <p:cNvPr id="69" name="角丸四角形 68">
            <a:extLst>
              <a:ext uri="{FF2B5EF4-FFF2-40B4-BE49-F238E27FC236}">
                <a16:creationId xmlns:a16="http://schemas.microsoft.com/office/drawing/2014/main" id="{0B3CB1EB-5708-F84E-8954-B34E0350BAC4}"/>
              </a:ext>
            </a:extLst>
          </p:cNvPr>
          <p:cNvSpPr/>
          <p:nvPr/>
        </p:nvSpPr>
        <p:spPr>
          <a:xfrm>
            <a:off x="539552" y="4797152"/>
            <a:ext cx="2232248" cy="792088"/>
          </a:xfrm>
          <a:prstGeom prst="round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70" name="図 69">
            <a:extLst>
              <a:ext uri="{FF2B5EF4-FFF2-40B4-BE49-F238E27FC236}">
                <a16:creationId xmlns:a16="http://schemas.microsoft.com/office/drawing/2014/main" id="{0085116E-85C0-0443-8724-E306CBD356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7704" y="4869160"/>
            <a:ext cx="432048" cy="640072"/>
          </a:xfrm>
          <a:prstGeom prst="rect">
            <a:avLst/>
          </a:prstGeom>
        </p:spPr>
      </p:pic>
      <p:sp>
        <p:nvSpPr>
          <p:cNvPr id="71" name="角丸四角形 70">
            <a:extLst>
              <a:ext uri="{FF2B5EF4-FFF2-40B4-BE49-F238E27FC236}">
                <a16:creationId xmlns:a16="http://schemas.microsoft.com/office/drawing/2014/main" id="{74E66A0A-F9DE-784A-AD1B-DF4DB85DA247}"/>
              </a:ext>
            </a:extLst>
          </p:cNvPr>
          <p:cNvSpPr/>
          <p:nvPr/>
        </p:nvSpPr>
        <p:spPr>
          <a:xfrm>
            <a:off x="5796136" y="2636912"/>
            <a:ext cx="1029715" cy="792088"/>
          </a:xfrm>
          <a:prstGeom prst="round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72" name="図 71">
            <a:extLst>
              <a:ext uri="{FF2B5EF4-FFF2-40B4-BE49-F238E27FC236}">
                <a16:creationId xmlns:a16="http://schemas.microsoft.com/office/drawing/2014/main" id="{A09F3500-3DDD-224A-A368-635133D90A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4088" y="3933056"/>
            <a:ext cx="242033" cy="358568"/>
          </a:xfrm>
          <a:prstGeom prst="rect">
            <a:avLst/>
          </a:prstGeom>
        </p:spPr>
      </p:pic>
      <p:sp>
        <p:nvSpPr>
          <p:cNvPr id="73" name="テキスト ボックス 72">
            <a:extLst>
              <a:ext uri="{FF2B5EF4-FFF2-40B4-BE49-F238E27FC236}">
                <a16:creationId xmlns:a16="http://schemas.microsoft.com/office/drawing/2014/main" id="{59C5F734-D39C-4C40-8914-9C26A61992B8}"/>
              </a:ext>
            </a:extLst>
          </p:cNvPr>
          <p:cNvSpPr txBox="1"/>
          <p:nvPr/>
        </p:nvSpPr>
        <p:spPr>
          <a:xfrm>
            <a:off x="5652120" y="3933056"/>
            <a:ext cx="1107996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ja-JP" altLang="en-US"/>
              <a:t>を入れる</a:t>
            </a:r>
            <a:endParaRPr kumimoji="1" lang="ja-JP" altLang="en-US"/>
          </a:p>
        </p:txBody>
      </p:sp>
      <p:pic>
        <p:nvPicPr>
          <p:cNvPr id="74" name="図 73">
            <a:extLst>
              <a:ext uri="{FF2B5EF4-FFF2-40B4-BE49-F238E27FC236}">
                <a16:creationId xmlns:a16="http://schemas.microsoft.com/office/drawing/2014/main" id="{67B45493-EFE4-A946-B9EA-3F1A3A9C30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0272" y="3933056"/>
            <a:ext cx="242033" cy="358568"/>
          </a:xfrm>
          <a:prstGeom prst="rect">
            <a:avLst/>
          </a:prstGeom>
        </p:spPr>
      </p:pic>
      <p:sp>
        <p:nvSpPr>
          <p:cNvPr id="75" name="テキスト ボックス 74">
            <a:extLst>
              <a:ext uri="{FF2B5EF4-FFF2-40B4-BE49-F238E27FC236}">
                <a16:creationId xmlns:a16="http://schemas.microsoft.com/office/drawing/2014/main" id="{F6D2E36E-BDC9-8B47-8F87-88DDE04D372F}"/>
              </a:ext>
            </a:extLst>
          </p:cNvPr>
          <p:cNvSpPr txBox="1"/>
          <p:nvPr/>
        </p:nvSpPr>
        <p:spPr>
          <a:xfrm>
            <a:off x="7308304" y="3933056"/>
            <a:ext cx="1338828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ja-JP" altLang="en-US"/>
              <a:t>を入れない</a:t>
            </a:r>
            <a:endParaRPr kumimoji="1" lang="ja-JP" altLang="en-US"/>
          </a:p>
        </p:txBody>
      </p:sp>
      <p:sp>
        <p:nvSpPr>
          <p:cNvPr id="76" name="角丸四角形 75">
            <a:extLst>
              <a:ext uri="{FF2B5EF4-FFF2-40B4-BE49-F238E27FC236}">
                <a16:creationId xmlns:a16="http://schemas.microsoft.com/office/drawing/2014/main" id="{46FA5773-AAEC-244B-9B2A-EC3E20F18912}"/>
              </a:ext>
            </a:extLst>
          </p:cNvPr>
          <p:cNvSpPr/>
          <p:nvPr/>
        </p:nvSpPr>
        <p:spPr>
          <a:xfrm>
            <a:off x="5508104" y="4797152"/>
            <a:ext cx="1080120" cy="792088"/>
          </a:xfrm>
          <a:prstGeom prst="round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77" name="図 76">
            <a:extLst>
              <a:ext uri="{FF2B5EF4-FFF2-40B4-BE49-F238E27FC236}">
                <a16:creationId xmlns:a16="http://schemas.microsoft.com/office/drawing/2014/main" id="{E15DEE62-B353-F141-9EEC-110689D667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6136" y="4869160"/>
            <a:ext cx="432048" cy="640072"/>
          </a:xfrm>
          <a:prstGeom prst="rect">
            <a:avLst/>
          </a:prstGeom>
        </p:spPr>
      </p:pic>
      <p:sp>
        <p:nvSpPr>
          <p:cNvPr id="78" name="角丸四角形 77">
            <a:extLst>
              <a:ext uri="{FF2B5EF4-FFF2-40B4-BE49-F238E27FC236}">
                <a16:creationId xmlns:a16="http://schemas.microsoft.com/office/drawing/2014/main" id="{95D0E28F-1A43-6744-A96B-BFDABE4656AC}"/>
              </a:ext>
            </a:extLst>
          </p:cNvPr>
          <p:cNvSpPr/>
          <p:nvPr/>
        </p:nvSpPr>
        <p:spPr>
          <a:xfrm>
            <a:off x="7452320" y="4797152"/>
            <a:ext cx="1029715" cy="792088"/>
          </a:xfrm>
          <a:prstGeom prst="round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89" name="グループ化 88">
            <a:extLst>
              <a:ext uri="{FF2B5EF4-FFF2-40B4-BE49-F238E27FC236}">
                <a16:creationId xmlns:a16="http://schemas.microsoft.com/office/drawing/2014/main" id="{0A54ACCD-4703-0343-B14C-9094A9934999}"/>
              </a:ext>
            </a:extLst>
          </p:cNvPr>
          <p:cNvGrpSpPr/>
          <p:nvPr/>
        </p:nvGrpSpPr>
        <p:grpSpPr>
          <a:xfrm>
            <a:off x="3598449" y="5610860"/>
            <a:ext cx="1063562" cy="604833"/>
            <a:chOff x="3598449" y="5610860"/>
            <a:chExt cx="1063562" cy="604833"/>
          </a:xfrm>
        </p:grpSpPr>
        <p:sp>
          <p:nvSpPr>
            <p:cNvPr id="87" name="右矢印 86">
              <a:extLst>
                <a:ext uri="{FF2B5EF4-FFF2-40B4-BE49-F238E27FC236}">
                  <a16:creationId xmlns:a16="http://schemas.microsoft.com/office/drawing/2014/main" id="{6968D856-D92D-3F43-974F-E4BDFD50F1A4}"/>
                </a:ext>
              </a:extLst>
            </p:cNvPr>
            <p:cNvSpPr/>
            <p:nvPr/>
          </p:nvSpPr>
          <p:spPr>
            <a:xfrm rot="8396613">
              <a:off x="3598449" y="5845674"/>
              <a:ext cx="612068" cy="106735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8" name="右矢印 87">
              <a:extLst>
                <a:ext uri="{FF2B5EF4-FFF2-40B4-BE49-F238E27FC236}">
                  <a16:creationId xmlns:a16="http://schemas.microsoft.com/office/drawing/2014/main" id="{180937FB-CA3F-024C-98D0-1D0A1DFA1582}"/>
                </a:ext>
              </a:extLst>
            </p:cNvPr>
            <p:cNvSpPr/>
            <p:nvPr/>
          </p:nvSpPr>
          <p:spPr>
            <a:xfrm rot="2700000">
              <a:off x="4305588" y="5859271"/>
              <a:ext cx="604833" cy="108012"/>
            </a:xfrm>
            <a:prstGeom prst="rightArrow">
              <a:avLst/>
            </a:prstGeom>
            <a:solidFill>
              <a:srgbClr val="011893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90" name="グループ化 89">
            <a:extLst>
              <a:ext uri="{FF2B5EF4-FFF2-40B4-BE49-F238E27FC236}">
                <a16:creationId xmlns:a16="http://schemas.microsoft.com/office/drawing/2014/main" id="{5ED70CD4-431D-1D4E-90B6-FAAC49F3E079}"/>
              </a:ext>
            </a:extLst>
          </p:cNvPr>
          <p:cNvGrpSpPr/>
          <p:nvPr/>
        </p:nvGrpSpPr>
        <p:grpSpPr>
          <a:xfrm>
            <a:off x="971600" y="5589240"/>
            <a:ext cx="1063562" cy="604833"/>
            <a:chOff x="3598449" y="5610860"/>
            <a:chExt cx="1063562" cy="604833"/>
          </a:xfrm>
        </p:grpSpPr>
        <p:sp>
          <p:nvSpPr>
            <p:cNvPr id="91" name="右矢印 90">
              <a:extLst>
                <a:ext uri="{FF2B5EF4-FFF2-40B4-BE49-F238E27FC236}">
                  <a16:creationId xmlns:a16="http://schemas.microsoft.com/office/drawing/2014/main" id="{F2DACF14-5278-AB48-921C-3C82D6995D86}"/>
                </a:ext>
              </a:extLst>
            </p:cNvPr>
            <p:cNvSpPr/>
            <p:nvPr/>
          </p:nvSpPr>
          <p:spPr>
            <a:xfrm rot="8396613">
              <a:off x="3598449" y="5845674"/>
              <a:ext cx="612068" cy="106735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2" name="右矢印 91">
              <a:extLst>
                <a:ext uri="{FF2B5EF4-FFF2-40B4-BE49-F238E27FC236}">
                  <a16:creationId xmlns:a16="http://schemas.microsoft.com/office/drawing/2014/main" id="{9065E111-F9CF-8140-B392-9B716710B11B}"/>
                </a:ext>
              </a:extLst>
            </p:cNvPr>
            <p:cNvSpPr/>
            <p:nvPr/>
          </p:nvSpPr>
          <p:spPr>
            <a:xfrm rot="2700000">
              <a:off x="4305588" y="5859271"/>
              <a:ext cx="604833" cy="108012"/>
            </a:xfrm>
            <a:prstGeom prst="rightArrow">
              <a:avLst/>
            </a:prstGeom>
            <a:solidFill>
              <a:srgbClr val="011893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93" name="グループ化 92">
            <a:extLst>
              <a:ext uri="{FF2B5EF4-FFF2-40B4-BE49-F238E27FC236}">
                <a16:creationId xmlns:a16="http://schemas.microsoft.com/office/drawing/2014/main" id="{5EFC64CC-4C4D-014D-9952-5E59A62E8412}"/>
              </a:ext>
            </a:extLst>
          </p:cNvPr>
          <p:cNvGrpSpPr/>
          <p:nvPr/>
        </p:nvGrpSpPr>
        <p:grpSpPr>
          <a:xfrm>
            <a:off x="5436096" y="5589240"/>
            <a:ext cx="1063562" cy="604833"/>
            <a:chOff x="3598449" y="5610860"/>
            <a:chExt cx="1063562" cy="604833"/>
          </a:xfrm>
        </p:grpSpPr>
        <p:sp>
          <p:nvSpPr>
            <p:cNvPr id="94" name="右矢印 93">
              <a:extLst>
                <a:ext uri="{FF2B5EF4-FFF2-40B4-BE49-F238E27FC236}">
                  <a16:creationId xmlns:a16="http://schemas.microsoft.com/office/drawing/2014/main" id="{181735A0-241C-6541-941A-510DD1CFFC4D}"/>
                </a:ext>
              </a:extLst>
            </p:cNvPr>
            <p:cNvSpPr/>
            <p:nvPr/>
          </p:nvSpPr>
          <p:spPr>
            <a:xfrm rot="8396613">
              <a:off x="3598449" y="5845674"/>
              <a:ext cx="612068" cy="106735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5" name="右矢印 94">
              <a:extLst>
                <a:ext uri="{FF2B5EF4-FFF2-40B4-BE49-F238E27FC236}">
                  <a16:creationId xmlns:a16="http://schemas.microsoft.com/office/drawing/2014/main" id="{38CADB47-97BA-5847-8AC2-1F47D33A961D}"/>
                </a:ext>
              </a:extLst>
            </p:cNvPr>
            <p:cNvSpPr/>
            <p:nvPr/>
          </p:nvSpPr>
          <p:spPr>
            <a:xfrm rot="2700000">
              <a:off x="4305588" y="5859271"/>
              <a:ext cx="604833" cy="108012"/>
            </a:xfrm>
            <a:prstGeom prst="rightArrow">
              <a:avLst/>
            </a:prstGeom>
            <a:solidFill>
              <a:srgbClr val="011893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96" name="グループ化 95">
            <a:extLst>
              <a:ext uri="{FF2B5EF4-FFF2-40B4-BE49-F238E27FC236}">
                <a16:creationId xmlns:a16="http://schemas.microsoft.com/office/drawing/2014/main" id="{FFF9F45A-0794-9D45-ACF7-68146F842FFA}"/>
              </a:ext>
            </a:extLst>
          </p:cNvPr>
          <p:cNvGrpSpPr/>
          <p:nvPr/>
        </p:nvGrpSpPr>
        <p:grpSpPr>
          <a:xfrm>
            <a:off x="7308304" y="5589240"/>
            <a:ext cx="1063562" cy="604833"/>
            <a:chOff x="3598449" y="5610860"/>
            <a:chExt cx="1063562" cy="604833"/>
          </a:xfrm>
        </p:grpSpPr>
        <p:sp>
          <p:nvSpPr>
            <p:cNvPr id="97" name="右矢印 96">
              <a:extLst>
                <a:ext uri="{FF2B5EF4-FFF2-40B4-BE49-F238E27FC236}">
                  <a16:creationId xmlns:a16="http://schemas.microsoft.com/office/drawing/2014/main" id="{CCAF419F-DBF5-724E-9061-D7E2D94B4219}"/>
                </a:ext>
              </a:extLst>
            </p:cNvPr>
            <p:cNvSpPr/>
            <p:nvPr/>
          </p:nvSpPr>
          <p:spPr>
            <a:xfrm rot="8396613">
              <a:off x="3598449" y="5845674"/>
              <a:ext cx="612068" cy="106735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8" name="右矢印 97">
              <a:extLst>
                <a:ext uri="{FF2B5EF4-FFF2-40B4-BE49-F238E27FC236}">
                  <a16:creationId xmlns:a16="http://schemas.microsoft.com/office/drawing/2014/main" id="{9438C92C-AB7E-2643-B9CF-08A90DDC71A5}"/>
                </a:ext>
              </a:extLst>
            </p:cNvPr>
            <p:cNvSpPr/>
            <p:nvPr/>
          </p:nvSpPr>
          <p:spPr>
            <a:xfrm rot="2700000">
              <a:off x="4305588" y="5859271"/>
              <a:ext cx="604833" cy="108012"/>
            </a:xfrm>
            <a:prstGeom prst="rightArrow">
              <a:avLst/>
            </a:prstGeom>
            <a:solidFill>
              <a:srgbClr val="011893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4563922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34AA4C46-F589-7847-A6C7-6F5006E3557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全探索</a:t>
            </a:r>
            <a:endParaRPr kumimoji="1" lang="ja-JP" altLang="en-US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EC6F3F4E-F0F1-EF42-8CA4-7ED2FE6EECBC}"/>
              </a:ext>
            </a:extLst>
          </p:cNvPr>
          <p:cNvSpPr txBox="1"/>
          <p:nvPr/>
        </p:nvSpPr>
        <p:spPr>
          <a:xfrm>
            <a:off x="323528" y="1124744"/>
            <a:ext cx="84433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各品物について「入れる」か「入れない」かを選ぶ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4FBA5460-B703-7640-9BDF-B4D248BAA1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3928" y="2204864"/>
            <a:ext cx="648072" cy="521619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89B61F5C-5418-2946-9E1D-B8EEF11A0AD7}"/>
              </a:ext>
            </a:extLst>
          </p:cNvPr>
          <p:cNvSpPr txBox="1"/>
          <p:nvPr/>
        </p:nvSpPr>
        <p:spPr>
          <a:xfrm>
            <a:off x="323528" y="2276872"/>
            <a:ext cx="33377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品物の数を</a:t>
            </a:r>
            <a:r>
              <a:rPr kumimoji="1" lang="en-US" altLang="ja-JP" sz="2800"/>
              <a:t>N</a:t>
            </a:r>
            <a:r>
              <a:rPr kumimoji="1" lang="ja-JP" altLang="en-US" sz="2800"/>
              <a:t>として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BE1427D3-2913-C842-93B3-B07F98074D00}"/>
              </a:ext>
            </a:extLst>
          </p:cNvPr>
          <p:cNvSpPr txBox="1"/>
          <p:nvPr/>
        </p:nvSpPr>
        <p:spPr>
          <a:xfrm>
            <a:off x="4572000" y="2276872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通り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3B6746F4-744D-8C4B-A628-27FA68D8BB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1829" y="3302657"/>
            <a:ext cx="1206500" cy="533400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36D42FF4-1573-7E40-9211-4109D84D6892}"/>
              </a:ext>
            </a:extLst>
          </p:cNvPr>
          <p:cNvSpPr txBox="1"/>
          <p:nvPr/>
        </p:nvSpPr>
        <p:spPr>
          <a:xfrm>
            <a:off x="395536" y="3284984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計算量は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B08E47F5-B2A4-1F45-AE5A-B335E5FBA107}"/>
              </a:ext>
            </a:extLst>
          </p:cNvPr>
          <p:cNvSpPr txBox="1"/>
          <p:nvPr/>
        </p:nvSpPr>
        <p:spPr>
          <a:xfrm>
            <a:off x="395536" y="4221088"/>
            <a:ext cx="80648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/>
              <a:t>※ N=20</a:t>
            </a:r>
            <a:r>
              <a:rPr kumimoji="1" lang="ja-JP" altLang="en-US" sz="2800"/>
              <a:t>なら余裕、がんばれば</a:t>
            </a:r>
            <a:r>
              <a:rPr kumimoji="1" lang="en-US" altLang="ja-JP" sz="2800"/>
              <a:t>N=30</a:t>
            </a:r>
            <a:r>
              <a:rPr kumimoji="1" lang="ja-JP" altLang="en-US" sz="2800"/>
              <a:t>くらいまで？</a:t>
            </a:r>
          </a:p>
        </p:txBody>
      </p:sp>
    </p:spTree>
    <p:extLst>
      <p:ext uri="{BB962C8B-B14F-4D97-AF65-F5344CB8AC3E}">
        <p14:creationId xmlns:p14="http://schemas.microsoft.com/office/powerpoint/2010/main" val="20993631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B8B289A8-40CB-1F45-9F62-43DB52C8F0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動的計画法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105A2681-2675-B54B-9659-0153E2DE7D94}"/>
              </a:ext>
            </a:extLst>
          </p:cNvPr>
          <p:cNvSpPr txBox="1"/>
          <p:nvPr/>
        </p:nvSpPr>
        <p:spPr>
          <a:xfrm>
            <a:off x="467544" y="1412776"/>
            <a:ext cx="849463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/>
              <a:t>貪欲法：簡単だが近似解しか得られない</a:t>
            </a:r>
            <a:endParaRPr kumimoji="1" lang="en-US" altLang="ja-JP" sz="3600"/>
          </a:p>
          <a:p>
            <a:r>
              <a:rPr lang="ja-JP" altLang="en-US" sz="3600"/>
              <a:t>全探索：厳密だが計算量が膨大</a:t>
            </a:r>
            <a:endParaRPr kumimoji="1" lang="ja-JP" altLang="en-US" sz="3600"/>
          </a:p>
        </p:txBody>
      </p:sp>
      <p:sp>
        <p:nvSpPr>
          <p:cNvPr id="4" name="下矢印 3">
            <a:extLst>
              <a:ext uri="{FF2B5EF4-FFF2-40B4-BE49-F238E27FC236}">
                <a16:creationId xmlns:a16="http://schemas.microsoft.com/office/drawing/2014/main" id="{DA176F3F-7254-964D-A6C8-085CB647F009}"/>
              </a:ext>
            </a:extLst>
          </p:cNvPr>
          <p:cNvSpPr/>
          <p:nvPr/>
        </p:nvSpPr>
        <p:spPr>
          <a:xfrm>
            <a:off x="4139952" y="2852936"/>
            <a:ext cx="720080" cy="648072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3CFB6258-2EBB-B54D-A796-993D034D2C1E}"/>
              </a:ext>
            </a:extLst>
          </p:cNvPr>
          <p:cNvSpPr txBox="1"/>
          <p:nvPr/>
        </p:nvSpPr>
        <p:spPr>
          <a:xfrm>
            <a:off x="539552" y="3789040"/>
            <a:ext cx="63401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/>
              <a:t>動的計画法：厳密で、かつ効率的</a:t>
            </a:r>
          </a:p>
        </p:txBody>
      </p:sp>
    </p:spTree>
    <p:extLst>
      <p:ext uri="{BB962C8B-B14F-4D97-AF65-F5344CB8AC3E}">
        <p14:creationId xmlns:p14="http://schemas.microsoft.com/office/powerpoint/2010/main" val="1847113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97C1E23A-4674-174C-B663-C318E6B3F7A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動的計画法</a:t>
            </a:r>
            <a:endParaRPr kumimoji="1" lang="ja-JP" altLang="en-US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4B2DB8F2-DED2-3B4B-AA0B-C6CBF9D76F05}"/>
              </a:ext>
            </a:extLst>
          </p:cNvPr>
          <p:cNvSpPr txBox="1"/>
          <p:nvPr/>
        </p:nvSpPr>
        <p:spPr>
          <a:xfrm>
            <a:off x="1691680" y="908720"/>
            <a:ext cx="57534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000">
                <a:solidFill>
                  <a:srgbClr val="FF0000"/>
                </a:solidFill>
              </a:rPr>
              <a:t>D</a:t>
            </a:r>
            <a:r>
              <a:rPr kumimoji="1" lang="en-US" altLang="ja-JP" sz="4000"/>
              <a:t>ynamic </a:t>
            </a:r>
            <a:r>
              <a:rPr kumimoji="1" lang="en-US" altLang="ja-JP" sz="4000">
                <a:solidFill>
                  <a:srgbClr val="FF0000"/>
                </a:solidFill>
              </a:rPr>
              <a:t>P</a:t>
            </a:r>
            <a:r>
              <a:rPr kumimoji="1" lang="en-US" altLang="ja-JP" sz="4000"/>
              <a:t>rogramming, </a:t>
            </a:r>
            <a:r>
              <a:rPr kumimoji="1" lang="en-US" altLang="ja-JP" sz="4000">
                <a:solidFill>
                  <a:srgbClr val="FF0000"/>
                </a:solidFill>
              </a:rPr>
              <a:t>DP</a:t>
            </a:r>
            <a:endParaRPr kumimoji="1" lang="ja-JP" altLang="en-US" sz="4000">
              <a:solidFill>
                <a:srgbClr val="FF0000"/>
              </a:solidFill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8A4F6A2C-1EB2-0944-BF03-1F9A5DF50B00}"/>
              </a:ext>
            </a:extLst>
          </p:cNvPr>
          <p:cNvSpPr txBox="1"/>
          <p:nvPr/>
        </p:nvSpPr>
        <p:spPr>
          <a:xfrm>
            <a:off x="323528" y="2204864"/>
            <a:ext cx="55194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/>
              <a:t>動的計画法が適用できる条件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6D179A72-E0A6-DD44-9EA8-8C0CA47501A2}"/>
              </a:ext>
            </a:extLst>
          </p:cNvPr>
          <p:cNvSpPr txBox="1"/>
          <p:nvPr/>
        </p:nvSpPr>
        <p:spPr>
          <a:xfrm>
            <a:off x="611560" y="3140968"/>
            <a:ext cx="831509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/>
              <a:t>・大きな問題を小さな問題に分解できる</a:t>
            </a:r>
            <a:r>
              <a:rPr kumimoji="1" lang="en-US" altLang="ja-JP" sz="2800" dirty="0"/>
              <a:t>(</a:t>
            </a:r>
            <a:r>
              <a:rPr kumimoji="1" lang="ja-JP" altLang="en-US" sz="2800" dirty="0">
                <a:solidFill>
                  <a:srgbClr val="FF0000"/>
                </a:solidFill>
              </a:rPr>
              <a:t>分割統治</a:t>
            </a:r>
            <a:r>
              <a:rPr kumimoji="1" lang="en-US" altLang="ja-JP" sz="2800" dirty="0"/>
              <a:t>)</a:t>
            </a:r>
          </a:p>
          <a:p>
            <a:r>
              <a:rPr lang="ja-JP" altLang="en-US" sz="2800" dirty="0"/>
              <a:t>・小さな問題の結果が再利用可能である</a:t>
            </a:r>
            <a:r>
              <a:rPr lang="en-US" altLang="ja-JP" sz="2800" dirty="0"/>
              <a:t>(</a:t>
            </a:r>
            <a:r>
              <a:rPr lang="ja-JP" altLang="en-US" sz="2800" dirty="0">
                <a:solidFill>
                  <a:srgbClr val="FF0000"/>
                </a:solidFill>
              </a:rPr>
              <a:t>メモ化</a:t>
            </a:r>
            <a:r>
              <a:rPr lang="en-US" altLang="ja-JP" sz="2800" dirty="0"/>
              <a:t>)</a:t>
            </a:r>
            <a:endParaRPr kumimoji="1"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5058920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8112F6BB-9117-2E4B-9D53-34791D87206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最短経路問題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0611BB5F-7DD8-6A42-822A-4DDC07F9C204}"/>
              </a:ext>
            </a:extLst>
          </p:cNvPr>
          <p:cNvSpPr txBox="1"/>
          <p:nvPr/>
        </p:nvSpPr>
        <p:spPr>
          <a:xfrm>
            <a:off x="1115616" y="5661248"/>
            <a:ext cx="628890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目的地になるべく安く、早く着きたい</a:t>
            </a:r>
            <a:endParaRPr kumimoji="1" lang="en-US" altLang="ja-JP" sz="2800"/>
          </a:p>
          <a:p>
            <a:r>
              <a:rPr lang="ja-JP" altLang="en-US" sz="2800"/>
              <a:t>　→</a:t>
            </a:r>
            <a:r>
              <a:rPr lang="en-US" altLang="ja-JP" sz="2800"/>
              <a:t> </a:t>
            </a:r>
            <a:r>
              <a:rPr lang="ja-JP" altLang="en-US" sz="2800"/>
              <a:t>最短経路問題</a:t>
            </a:r>
            <a:endParaRPr kumimoji="1" lang="ja-JP" altLang="en-US" sz="2800"/>
          </a:p>
        </p:txBody>
      </p:sp>
      <p:sp>
        <p:nvSpPr>
          <p:cNvPr id="4" name="円/楕円 3">
            <a:extLst>
              <a:ext uri="{FF2B5EF4-FFF2-40B4-BE49-F238E27FC236}">
                <a16:creationId xmlns:a16="http://schemas.microsoft.com/office/drawing/2014/main" id="{FD68B95B-ADB8-C74D-98F0-F84AB770A6AF}"/>
              </a:ext>
            </a:extLst>
          </p:cNvPr>
          <p:cNvSpPr/>
          <p:nvPr/>
        </p:nvSpPr>
        <p:spPr>
          <a:xfrm>
            <a:off x="1403648" y="3284984"/>
            <a:ext cx="720080" cy="72632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856C148C-6654-4040-A770-20F8B585C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467544" y="4149080"/>
            <a:ext cx="1872208" cy="1341749"/>
          </a:xfrm>
          <a:prstGeom prst="rect">
            <a:avLst/>
          </a:prstGeom>
        </p:spPr>
      </p:pic>
      <p:sp>
        <p:nvSpPr>
          <p:cNvPr id="6" name="円/楕円 5">
            <a:extLst>
              <a:ext uri="{FF2B5EF4-FFF2-40B4-BE49-F238E27FC236}">
                <a16:creationId xmlns:a16="http://schemas.microsoft.com/office/drawing/2014/main" id="{1DBFB2D6-D853-DD4C-BD7A-1BC2A8F837BB}"/>
              </a:ext>
            </a:extLst>
          </p:cNvPr>
          <p:cNvSpPr/>
          <p:nvPr/>
        </p:nvSpPr>
        <p:spPr>
          <a:xfrm>
            <a:off x="7164288" y="3284984"/>
            <a:ext cx="720080" cy="72632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8" name="円/楕円 7">
            <a:extLst>
              <a:ext uri="{FF2B5EF4-FFF2-40B4-BE49-F238E27FC236}">
                <a16:creationId xmlns:a16="http://schemas.microsoft.com/office/drawing/2014/main" id="{577A17D3-C747-BA41-AB62-685B4FDE21CF}"/>
              </a:ext>
            </a:extLst>
          </p:cNvPr>
          <p:cNvSpPr/>
          <p:nvPr/>
        </p:nvSpPr>
        <p:spPr>
          <a:xfrm>
            <a:off x="5004048" y="1700808"/>
            <a:ext cx="720080" cy="72632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2D8A592E-494B-1B4F-A1A0-30F47D8801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3995936" y="4293096"/>
            <a:ext cx="1713126" cy="556766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10CD392D-F619-5041-A806-61347C72E3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6516216" y="2276872"/>
            <a:ext cx="984890" cy="637282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0C8FD8FD-6189-3844-9FE0-FB86A78C55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13742" y="4149080"/>
            <a:ext cx="1429134" cy="1293366"/>
          </a:xfrm>
          <a:prstGeom prst="rect">
            <a:avLst/>
          </a:prstGeom>
        </p:spPr>
      </p:pic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492676B3-F538-D54F-A874-60F4C8A7FBD2}"/>
              </a:ext>
            </a:extLst>
          </p:cNvPr>
          <p:cNvSpPr txBox="1"/>
          <p:nvPr/>
        </p:nvSpPr>
        <p:spPr>
          <a:xfrm>
            <a:off x="1619672" y="980728"/>
            <a:ext cx="66479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現在地から目的地まで複数の経路がある</a:t>
            </a:r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3E668606-65DE-5645-8E55-36356BD279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2483768" y="1988840"/>
            <a:ext cx="1197563" cy="766440"/>
          </a:xfrm>
          <a:prstGeom prst="rect">
            <a:avLst/>
          </a:prstGeom>
        </p:spPr>
      </p:pic>
      <p:cxnSp>
        <p:nvCxnSpPr>
          <p:cNvPr id="16" name="直線矢印コネクタ 15">
            <a:extLst>
              <a:ext uri="{FF2B5EF4-FFF2-40B4-BE49-F238E27FC236}">
                <a16:creationId xmlns:a16="http://schemas.microsoft.com/office/drawing/2014/main" id="{F1E856D3-88A7-5E41-B257-C1AE0BD27FDB}"/>
              </a:ext>
            </a:extLst>
          </p:cNvPr>
          <p:cNvCxnSpPr/>
          <p:nvPr/>
        </p:nvCxnSpPr>
        <p:spPr>
          <a:xfrm flipV="1">
            <a:off x="2123728" y="2204864"/>
            <a:ext cx="2736304" cy="1224136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矢印コネクタ 16">
            <a:extLst>
              <a:ext uri="{FF2B5EF4-FFF2-40B4-BE49-F238E27FC236}">
                <a16:creationId xmlns:a16="http://schemas.microsoft.com/office/drawing/2014/main" id="{EF6644DC-91E5-744C-B2DC-7AE58C888F77}"/>
              </a:ext>
            </a:extLst>
          </p:cNvPr>
          <p:cNvCxnSpPr>
            <a:cxnSpLocks/>
          </p:cNvCxnSpPr>
          <p:nvPr/>
        </p:nvCxnSpPr>
        <p:spPr>
          <a:xfrm>
            <a:off x="5724128" y="2348880"/>
            <a:ext cx="1440160" cy="108012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フリーフォーム 19">
            <a:extLst>
              <a:ext uri="{FF2B5EF4-FFF2-40B4-BE49-F238E27FC236}">
                <a16:creationId xmlns:a16="http://schemas.microsoft.com/office/drawing/2014/main" id="{5A211208-0934-FB4C-B7C5-420B101E4515}"/>
              </a:ext>
            </a:extLst>
          </p:cNvPr>
          <p:cNvSpPr/>
          <p:nvPr/>
        </p:nvSpPr>
        <p:spPr>
          <a:xfrm>
            <a:off x="2291255" y="3636579"/>
            <a:ext cx="4824248" cy="469138"/>
          </a:xfrm>
          <a:custGeom>
            <a:avLst/>
            <a:gdLst>
              <a:gd name="connsiteX0" fmla="*/ 0 w 4824248"/>
              <a:gd name="connsiteY0" fmla="*/ 0 h 469138"/>
              <a:gd name="connsiteX1" fmla="*/ 2795752 w 4824248"/>
              <a:gd name="connsiteY1" fmla="*/ 462455 h 469138"/>
              <a:gd name="connsiteX2" fmla="*/ 4824248 w 4824248"/>
              <a:gd name="connsiteY2" fmla="*/ 231228 h 469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824248" h="469138">
                <a:moveTo>
                  <a:pt x="0" y="0"/>
                </a:moveTo>
                <a:cubicBezTo>
                  <a:pt x="995855" y="211958"/>
                  <a:pt x="1991711" y="423917"/>
                  <a:pt x="2795752" y="462455"/>
                </a:cubicBezTo>
                <a:cubicBezTo>
                  <a:pt x="3599793" y="500993"/>
                  <a:pt x="4212020" y="366110"/>
                  <a:pt x="4824248" y="231228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493879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6CBDBBFC-24C3-9C44-A07A-7649FF41176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190133"/>
            <a:ext cx="9144000" cy="754062"/>
          </a:xfrm>
        </p:spPr>
        <p:txBody>
          <a:bodyPr/>
          <a:lstStyle/>
          <a:p>
            <a:r>
              <a:rPr kumimoji="1" lang="ja-JP" altLang="en-US"/>
              <a:t>最短経路問題</a:t>
            </a:r>
          </a:p>
        </p:txBody>
      </p:sp>
      <p:grpSp>
        <p:nvGrpSpPr>
          <p:cNvPr id="55" name="グループ化 54">
            <a:extLst>
              <a:ext uri="{FF2B5EF4-FFF2-40B4-BE49-F238E27FC236}">
                <a16:creationId xmlns:a16="http://schemas.microsoft.com/office/drawing/2014/main" id="{1A5AECA8-D536-2343-9713-02CDAB730C26}"/>
              </a:ext>
            </a:extLst>
          </p:cNvPr>
          <p:cNvGrpSpPr/>
          <p:nvPr/>
        </p:nvGrpSpPr>
        <p:grpSpPr>
          <a:xfrm>
            <a:off x="1187624" y="1700808"/>
            <a:ext cx="6226120" cy="3900855"/>
            <a:chOff x="1187624" y="1700808"/>
            <a:chExt cx="6226120" cy="3900855"/>
          </a:xfrm>
        </p:grpSpPr>
        <p:sp>
          <p:nvSpPr>
            <p:cNvPr id="3" name="円/楕円 2">
              <a:extLst>
                <a:ext uri="{FF2B5EF4-FFF2-40B4-BE49-F238E27FC236}">
                  <a16:creationId xmlns:a16="http://schemas.microsoft.com/office/drawing/2014/main" id="{BBDD855D-36B8-F040-80E8-87C9884BE736}"/>
                </a:ext>
              </a:extLst>
            </p:cNvPr>
            <p:cNvSpPr/>
            <p:nvPr/>
          </p:nvSpPr>
          <p:spPr>
            <a:xfrm>
              <a:off x="1187624" y="3581350"/>
              <a:ext cx="470136" cy="41931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A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4" name="円/楕円 3">
              <a:extLst>
                <a:ext uri="{FF2B5EF4-FFF2-40B4-BE49-F238E27FC236}">
                  <a16:creationId xmlns:a16="http://schemas.microsoft.com/office/drawing/2014/main" id="{91D8B90E-3832-7E4B-90E6-FD57CD5878C1}"/>
                </a:ext>
              </a:extLst>
            </p:cNvPr>
            <p:cNvSpPr/>
            <p:nvPr/>
          </p:nvSpPr>
          <p:spPr>
            <a:xfrm>
              <a:off x="2572618" y="2653786"/>
              <a:ext cx="470136" cy="41931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B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5" name="円/楕円 4">
              <a:extLst>
                <a:ext uri="{FF2B5EF4-FFF2-40B4-BE49-F238E27FC236}">
                  <a16:creationId xmlns:a16="http://schemas.microsoft.com/office/drawing/2014/main" id="{39D90AA9-224C-EA4A-B24A-24F1A6945E47}"/>
                </a:ext>
              </a:extLst>
            </p:cNvPr>
            <p:cNvSpPr/>
            <p:nvPr/>
          </p:nvSpPr>
          <p:spPr>
            <a:xfrm>
              <a:off x="2572618" y="4445384"/>
              <a:ext cx="470136" cy="41931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C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円/楕円 5">
              <a:extLst>
                <a:ext uri="{FF2B5EF4-FFF2-40B4-BE49-F238E27FC236}">
                  <a16:creationId xmlns:a16="http://schemas.microsoft.com/office/drawing/2014/main" id="{F98E53C0-AA2C-FC40-BF65-4609741AFBA2}"/>
                </a:ext>
              </a:extLst>
            </p:cNvPr>
            <p:cNvSpPr/>
            <p:nvPr/>
          </p:nvSpPr>
          <p:spPr>
            <a:xfrm>
              <a:off x="4021144" y="1700808"/>
              <a:ext cx="470136" cy="41931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D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円/楕円 6">
              <a:extLst>
                <a:ext uri="{FF2B5EF4-FFF2-40B4-BE49-F238E27FC236}">
                  <a16:creationId xmlns:a16="http://schemas.microsoft.com/office/drawing/2014/main" id="{382E1CE8-0FE6-D347-AF42-423ADB05CDBB}"/>
                </a:ext>
              </a:extLst>
            </p:cNvPr>
            <p:cNvSpPr/>
            <p:nvPr/>
          </p:nvSpPr>
          <p:spPr>
            <a:xfrm>
              <a:off x="4021144" y="3492406"/>
              <a:ext cx="470136" cy="41931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E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円/楕円 7">
              <a:extLst>
                <a:ext uri="{FF2B5EF4-FFF2-40B4-BE49-F238E27FC236}">
                  <a16:creationId xmlns:a16="http://schemas.microsoft.com/office/drawing/2014/main" id="{36F14A08-5C01-4946-830B-7101E4E956FB}"/>
                </a:ext>
              </a:extLst>
            </p:cNvPr>
            <p:cNvSpPr/>
            <p:nvPr/>
          </p:nvSpPr>
          <p:spPr>
            <a:xfrm>
              <a:off x="4021144" y="5182353"/>
              <a:ext cx="470136" cy="41931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>
                  <a:solidFill>
                    <a:schemeClr val="tx1"/>
                  </a:solidFill>
                </a:rPr>
                <a:t>F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9" name="円/楕円 8">
              <a:extLst>
                <a:ext uri="{FF2B5EF4-FFF2-40B4-BE49-F238E27FC236}">
                  <a16:creationId xmlns:a16="http://schemas.microsoft.com/office/drawing/2014/main" id="{93FC1029-CCC4-0744-97DB-39A5F3ED1176}"/>
                </a:ext>
              </a:extLst>
            </p:cNvPr>
            <p:cNvSpPr/>
            <p:nvPr/>
          </p:nvSpPr>
          <p:spPr>
            <a:xfrm>
              <a:off x="5393432" y="2628373"/>
              <a:ext cx="470136" cy="41931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G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円/楕円 9">
              <a:extLst>
                <a:ext uri="{FF2B5EF4-FFF2-40B4-BE49-F238E27FC236}">
                  <a16:creationId xmlns:a16="http://schemas.microsoft.com/office/drawing/2014/main" id="{59EBF6CF-5DC0-C840-916F-BF5188A89163}"/>
                </a:ext>
              </a:extLst>
            </p:cNvPr>
            <p:cNvSpPr/>
            <p:nvPr/>
          </p:nvSpPr>
          <p:spPr>
            <a:xfrm>
              <a:off x="5393432" y="4419971"/>
              <a:ext cx="470136" cy="41931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H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円/楕円 10">
              <a:extLst>
                <a:ext uri="{FF2B5EF4-FFF2-40B4-BE49-F238E27FC236}">
                  <a16:creationId xmlns:a16="http://schemas.microsoft.com/office/drawing/2014/main" id="{3FF8B538-5F07-5042-AF01-9289ED4295A0}"/>
                </a:ext>
              </a:extLst>
            </p:cNvPr>
            <p:cNvSpPr/>
            <p:nvPr/>
          </p:nvSpPr>
          <p:spPr>
            <a:xfrm>
              <a:off x="6943608" y="3555938"/>
              <a:ext cx="470136" cy="41931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I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cxnSp>
          <p:nvCxnSpPr>
            <p:cNvPr id="12" name="直線コネクタ 11">
              <a:extLst>
                <a:ext uri="{FF2B5EF4-FFF2-40B4-BE49-F238E27FC236}">
                  <a16:creationId xmlns:a16="http://schemas.microsoft.com/office/drawing/2014/main" id="{9022E27E-1C64-1F4D-B18F-CB9B597D882D}"/>
                </a:ext>
              </a:extLst>
            </p:cNvPr>
            <p:cNvCxnSpPr>
              <a:cxnSpLocks/>
              <a:stCxn id="3" idx="7"/>
              <a:endCxn id="4" idx="2"/>
            </p:cNvCxnSpPr>
            <p:nvPr/>
          </p:nvCxnSpPr>
          <p:spPr>
            <a:xfrm flipV="1">
              <a:off x="1588910" y="2863441"/>
              <a:ext cx="983708" cy="77931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線コネクタ 12">
              <a:extLst>
                <a:ext uri="{FF2B5EF4-FFF2-40B4-BE49-F238E27FC236}">
                  <a16:creationId xmlns:a16="http://schemas.microsoft.com/office/drawing/2014/main" id="{F5B1143E-85FF-7843-912D-15FDC14C5761}"/>
                </a:ext>
              </a:extLst>
            </p:cNvPr>
            <p:cNvCxnSpPr>
              <a:cxnSpLocks/>
              <a:stCxn id="4" idx="7"/>
              <a:endCxn id="6" idx="2"/>
            </p:cNvCxnSpPr>
            <p:nvPr/>
          </p:nvCxnSpPr>
          <p:spPr>
            <a:xfrm flipV="1">
              <a:off x="2973904" y="1910463"/>
              <a:ext cx="1047240" cy="80473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線コネクタ 13">
              <a:extLst>
                <a:ext uri="{FF2B5EF4-FFF2-40B4-BE49-F238E27FC236}">
                  <a16:creationId xmlns:a16="http://schemas.microsoft.com/office/drawing/2014/main" id="{00722B68-A1F9-7F43-9EDC-6F658A96165F}"/>
                </a:ext>
              </a:extLst>
            </p:cNvPr>
            <p:cNvCxnSpPr>
              <a:cxnSpLocks/>
              <a:stCxn id="6" idx="6"/>
              <a:endCxn id="9" idx="1"/>
            </p:cNvCxnSpPr>
            <p:nvPr/>
          </p:nvCxnSpPr>
          <p:spPr>
            <a:xfrm>
              <a:off x="4491280" y="1910463"/>
              <a:ext cx="971002" cy="77931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コネクタ 14">
              <a:extLst>
                <a:ext uri="{FF2B5EF4-FFF2-40B4-BE49-F238E27FC236}">
                  <a16:creationId xmlns:a16="http://schemas.microsoft.com/office/drawing/2014/main" id="{FA07788C-1F73-D740-BFD2-4B7D34B360CB}"/>
                </a:ext>
              </a:extLst>
            </p:cNvPr>
            <p:cNvCxnSpPr>
              <a:cxnSpLocks/>
              <a:stCxn id="9" idx="6"/>
              <a:endCxn id="11" idx="1"/>
            </p:cNvCxnSpPr>
            <p:nvPr/>
          </p:nvCxnSpPr>
          <p:spPr>
            <a:xfrm>
              <a:off x="5863567" y="2838028"/>
              <a:ext cx="1148891" cy="77931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コネクタ 15">
              <a:extLst>
                <a:ext uri="{FF2B5EF4-FFF2-40B4-BE49-F238E27FC236}">
                  <a16:creationId xmlns:a16="http://schemas.microsoft.com/office/drawing/2014/main" id="{3B38B4CA-0769-094D-B99D-36D817CAD438}"/>
                </a:ext>
              </a:extLst>
            </p:cNvPr>
            <p:cNvCxnSpPr>
              <a:stCxn id="3" idx="5"/>
              <a:endCxn id="5" idx="2"/>
            </p:cNvCxnSpPr>
            <p:nvPr/>
          </p:nvCxnSpPr>
          <p:spPr>
            <a:xfrm>
              <a:off x="1588910" y="3939254"/>
              <a:ext cx="983708" cy="71578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コネクタ 16">
              <a:extLst>
                <a:ext uri="{FF2B5EF4-FFF2-40B4-BE49-F238E27FC236}">
                  <a16:creationId xmlns:a16="http://schemas.microsoft.com/office/drawing/2014/main" id="{328DF0BE-0C32-F741-BAF3-EAA3FD62F956}"/>
                </a:ext>
              </a:extLst>
            </p:cNvPr>
            <p:cNvCxnSpPr>
              <a:stCxn id="5" idx="5"/>
              <a:endCxn id="8" idx="2"/>
            </p:cNvCxnSpPr>
            <p:nvPr/>
          </p:nvCxnSpPr>
          <p:spPr>
            <a:xfrm>
              <a:off x="2973904" y="4803287"/>
              <a:ext cx="1047240" cy="58872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コネクタ 17">
              <a:extLst>
                <a:ext uri="{FF2B5EF4-FFF2-40B4-BE49-F238E27FC236}">
                  <a16:creationId xmlns:a16="http://schemas.microsoft.com/office/drawing/2014/main" id="{FA247BDC-08CF-9842-9087-46C5A4DF5868}"/>
                </a:ext>
              </a:extLst>
            </p:cNvPr>
            <p:cNvCxnSpPr>
              <a:stCxn id="8" idx="6"/>
              <a:endCxn id="10" idx="3"/>
            </p:cNvCxnSpPr>
            <p:nvPr/>
          </p:nvCxnSpPr>
          <p:spPr>
            <a:xfrm flipV="1">
              <a:off x="4491280" y="4777874"/>
              <a:ext cx="971002" cy="61413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コネクタ 18">
              <a:extLst>
                <a:ext uri="{FF2B5EF4-FFF2-40B4-BE49-F238E27FC236}">
                  <a16:creationId xmlns:a16="http://schemas.microsoft.com/office/drawing/2014/main" id="{E91086CE-6B1C-FC48-85CB-7AC1463ED662}"/>
                </a:ext>
              </a:extLst>
            </p:cNvPr>
            <p:cNvCxnSpPr>
              <a:stCxn id="10" idx="6"/>
              <a:endCxn id="11" idx="3"/>
            </p:cNvCxnSpPr>
            <p:nvPr/>
          </p:nvCxnSpPr>
          <p:spPr>
            <a:xfrm flipV="1">
              <a:off x="5863567" y="3913841"/>
              <a:ext cx="1148891" cy="71578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コネクタ 19">
              <a:extLst>
                <a:ext uri="{FF2B5EF4-FFF2-40B4-BE49-F238E27FC236}">
                  <a16:creationId xmlns:a16="http://schemas.microsoft.com/office/drawing/2014/main" id="{1D6BBE22-AD57-B94B-BF3E-CE516A41D007}"/>
                </a:ext>
              </a:extLst>
            </p:cNvPr>
            <p:cNvCxnSpPr>
              <a:stCxn id="4" idx="6"/>
              <a:endCxn id="7" idx="1"/>
            </p:cNvCxnSpPr>
            <p:nvPr/>
          </p:nvCxnSpPr>
          <p:spPr>
            <a:xfrm>
              <a:off x="3042754" y="2863441"/>
              <a:ext cx="1047240" cy="69037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コネクタ 20">
              <a:extLst>
                <a:ext uri="{FF2B5EF4-FFF2-40B4-BE49-F238E27FC236}">
                  <a16:creationId xmlns:a16="http://schemas.microsoft.com/office/drawing/2014/main" id="{D1D4DBDC-CD08-574A-BBBE-35EF28DDC198}"/>
                </a:ext>
              </a:extLst>
            </p:cNvPr>
            <p:cNvCxnSpPr>
              <a:cxnSpLocks/>
              <a:stCxn id="5" idx="7"/>
              <a:endCxn id="7" idx="3"/>
            </p:cNvCxnSpPr>
            <p:nvPr/>
          </p:nvCxnSpPr>
          <p:spPr>
            <a:xfrm flipV="1">
              <a:off x="2973904" y="3850309"/>
              <a:ext cx="1116089" cy="65648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コネクタ 21">
              <a:extLst>
                <a:ext uri="{FF2B5EF4-FFF2-40B4-BE49-F238E27FC236}">
                  <a16:creationId xmlns:a16="http://schemas.microsoft.com/office/drawing/2014/main" id="{1FE0A0DF-FF60-3C42-B4F6-835848DFDD34}"/>
                </a:ext>
              </a:extLst>
            </p:cNvPr>
            <p:cNvCxnSpPr>
              <a:stCxn id="7" idx="7"/>
              <a:endCxn id="9" idx="3"/>
            </p:cNvCxnSpPr>
            <p:nvPr/>
          </p:nvCxnSpPr>
          <p:spPr>
            <a:xfrm flipV="1">
              <a:off x="4422430" y="2986276"/>
              <a:ext cx="1039851" cy="56753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コネクタ 22">
              <a:extLst>
                <a:ext uri="{FF2B5EF4-FFF2-40B4-BE49-F238E27FC236}">
                  <a16:creationId xmlns:a16="http://schemas.microsoft.com/office/drawing/2014/main" id="{93EC42D2-9C93-B746-A9F2-66AF1F560743}"/>
                </a:ext>
              </a:extLst>
            </p:cNvPr>
            <p:cNvCxnSpPr>
              <a:stCxn id="7" idx="5"/>
              <a:endCxn id="10" idx="1"/>
            </p:cNvCxnSpPr>
            <p:nvPr/>
          </p:nvCxnSpPr>
          <p:spPr>
            <a:xfrm>
              <a:off x="4422430" y="3850309"/>
              <a:ext cx="1039851" cy="63106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テキスト ボックス 23">
              <a:extLst>
                <a:ext uri="{FF2B5EF4-FFF2-40B4-BE49-F238E27FC236}">
                  <a16:creationId xmlns:a16="http://schemas.microsoft.com/office/drawing/2014/main" id="{1016C6ED-D6FF-E248-96CF-9E756C6F0077}"/>
                </a:ext>
              </a:extLst>
            </p:cNvPr>
            <p:cNvSpPr txBox="1"/>
            <p:nvPr/>
          </p:nvSpPr>
          <p:spPr>
            <a:xfrm>
              <a:off x="1873768" y="2869794"/>
              <a:ext cx="377297" cy="461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/>
                <a:t>2</a:t>
              </a:r>
              <a:endParaRPr kumimoji="1" lang="ja-JP" altLang="en-US"/>
            </a:p>
          </p:txBody>
        </p:sp>
        <p:sp>
          <p:nvSpPr>
            <p:cNvPr id="25" name="テキスト ボックス 24">
              <a:extLst>
                <a:ext uri="{FF2B5EF4-FFF2-40B4-BE49-F238E27FC236}">
                  <a16:creationId xmlns:a16="http://schemas.microsoft.com/office/drawing/2014/main" id="{5A898251-E780-8946-A605-44F5C449D2C8}"/>
                </a:ext>
              </a:extLst>
            </p:cNvPr>
            <p:cNvSpPr txBox="1"/>
            <p:nvPr/>
          </p:nvSpPr>
          <p:spPr>
            <a:xfrm>
              <a:off x="1835649" y="4254788"/>
              <a:ext cx="377297" cy="461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/>
                <a:t>7</a:t>
              </a:r>
              <a:endParaRPr kumimoji="1" lang="ja-JP" altLang="en-US"/>
            </a:p>
          </p:txBody>
        </p:sp>
        <p:sp>
          <p:nvSpPr>
            <p:cNvPr id="26" name="テキスト ボックス 25">
              <a:extLst>
                <a:ext uri="{FF2B5EF4-FFF2-40B4-BE49-F238E27FC236}">
                  <a16:creationId xmlns:a16="http://schemas.microsoft.com/office/drawing/2014/main" id="{5F20EAEC-DB69-CA47-8553-6A69CA595C36}"/>
                </a:ext>
              </a:extLst>
            </p:cNvPr>
            <p:cNvSpPr txBox="1"/>
            <p:nvPr/>
          </p:nvSpPr>
          <p:spPr>
            <a:xfrm>
              <a:off x="3220643" y="1954935"/>
              <a:ext cx="377297" cy="461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/>
                <a:t>8</a:t>
              </a:r>
              <a:endParaRPr kumimoji="1" lang="ja-JP" altLang="en-US"/>
            </a:p>
          </p:txBody>
        </p:sp>
        <p:sp>
          <p:nvSpPr>
            <p:cNvPr id="27" name="テキスト ボックス 26">
              <a:extLst>
                <a:ext uri="{FF2B5EF4-FFF2-40B4-BE49-F238E27FC236}">
                  <a16:creationId xmlns:a16="http://schemas.microsoft.com/office/drawing/2014/main" id="{1E3CF2FD-0944-B140-BFD5-95C2DB444A96}"/>
                </a:ext>
              </a:extLst>
            </p:cNvPr>
            <p:cNvSpPr txBox="1"/>
            <p:nvPr/>
          </p:nvSpPr>
          <p:spPr>
            <a:xfrm>
              <a:off x="3487476" y="2857087"/>
              <a:ext cx="377297" cy="461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/>
                <a:t>1</a:t>
              </a:r>
              <a:endParaRPr kumimoji="1" lang="ja-JP" altLang="en-US"/>
            </a:p>
          </p:txBody>
        </p:sp>
        <p:sp>
          <p:nvSpPr>
            <p:cNvPr id="28" name="テキスト ボックス 27">
              <a:extLst>
                <a:ext uri="{FF2B5EF4-FFF2-40B4-BE49-F238E27FC236}">
                  <a16:creationId xmlns:a16="http://schemas.microsoft.com/office/drawing/2014/main" id="{343DDBA9-7784-9A43-B80B-FC095C542417}"/>
                </a:ext>
              </a:extLst>
            </p:cNvPr>
            <p:cNvSpPr txBox="1"/>
            <p:nvPr/>
          </p:nvSpPr>
          <p:spPr>
            <a:xfrm>
              <a:off x="3284175" y="3822771"/>
              <a:ext cx="377297" cy="461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/>
                <a:t>2</a:t>
              </a:r>
              <a:endParaRPr kumimoji="1" lang="ja-JP" altLang="en-US"/>
            </a:p>
          </p:txBody>
        </p:sp>
        <p:sp>
          <p:nvSpPr>
            <p:cNvPr id="29" name="テキスト ボックス 28">
              <a:extLst>
                <a:ext uri="{FF2B5EF4-FFF2-40B4-BE49-F238E27FC236}">
                  <a16:creationId xmlns:a16="http://schemas.microsoft.com/office/drawing/2014/main" id="{14D9A41C-976C-EA43-A388-4CFC50BE356B}"/>
                </a:ext>
              </a:extLst>
            </p:cNvPr>
            <p:cNvSpPr txBox="1"/>
            <p:nvPr/>
          </p:nvSpPr>
          <p:spPr>
            <a:xfrm>
              <a:off x="3296881" y="5055289"/>
              <a:ext cx="377297" cy="461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/>
                <a:t>3</a:t>
              </a:r>
              <a:endParaRPr kumimoji="1" lang="ja-JP" altLang="en-US"/>
            </a:p>
          </p:txBody>
        </p:sp>
        <p:sp>
          <p:nvSpPr>
            <p:cNvPr id="30" name="テキスト ボックス 29">
              <a:extLst>
                <a:ext uri="{FF2B5EF4-FFF2-40B4-BE49-F238E27FC236}">
                  <a16:creationId xmlns:a16="http://schemas.microsoft.com/office/drawing/2014/main" id="{F5A87DDD-4BAA-C741-92D1-3C5E64E1DF22}"/>
                </a:ext>
              </a:extLst>
            </p:cNvPr>
            <p:cNvSpPr txBox="1"/>
            <p:nvPr/>
          </p:nvSpPr>
          <p:spPr>
            <a:xfrm>
              <a:off x="5113892" y="1993054"/>
              <a:ext cx="523642" cy="461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/>
                <a:t>15</a:t>
              </a:r>
              <a:endParaRPr kumimoji="1" lang="ja-JP" altLang="en-US"/>
            </a:p>
          </p:txBody>
        </p:sp>
        <p:sp>
          <p:nvSpPr>
            <p:cNvPr id="31" name="テキスト ボックス 30">
              <a:extLst>
                <a:ext uri="{FF2B5EF4-FFF2-40B4-BE49-F238E27FC236}">
                  <a16:creationId xmlns:a16="http://schemas.microsoft.com/office/drawing/2014/main" id="{474BB8D1-6D46-3446-BD95-5DF5600C8F15}"/>
                </a:ext>
              </a:extLst>
            </p:cNvPr>
            <p:cNvSpPr txBox="1"/>
            <p:nvPr/>
          </p:nvSpPr>
          <p:spPr>
            <a:xfrm>
              <a:off x="4847058" y="3263691"/>
              <a:ext cx="523642" cy="461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/>
                <a:t>10</a:t>
              </a:r>
              <a:endParaRPr kumimoji="1" lang="ja-JP" altLang="en-US"/>
            </a:p>
          </p:txBody>
        </p:sp>
        <p:sp>
          <p:nvSpPr>
            <p:cNvPr id="32" name="テキスト ボックス 31">
              <a:extLst>
                <a:ext uri="{FF2B5EF4-FFF2-40B4-BE49-F238E27FC236}">
                  <a16:creationId xmlns:a16="http://schemas.microsoft.com/office/drawing/2014/main" id="{2F9CB3E8-FE5E-E042-8931-3706180F11B2}"/>
                </a:ext>
              </a:extLst>
            </p:cNvPr>
            <p:cNvSpPr txBox="1"/>
            <p:nvPr/>
          </p:nvSpPr>
          <p:spPr>
            <a:xfrm>
              <a:off x="4554811" y="4089605"/>
              <a:ext cx="523642" cy="461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/>
                <a:t>12</a:t>
              </a:r>
              <a:endParaRPr kumimoji="1" lang="ja-JP" altLang="en-US"/>
            </a:p>
          </p:txBody>
        </p:sp>
        <p:sp>
          <p:nvSpPr>
            <p:cNvPr id="33" name="テキスト ボックス 32">
              <a:extLst>
                <a:ext uri="{FF2B5EF4-FFF2-40B4-BE49-F238E27FC236}">
                  <a16:creationId xmlns:a16="http://schemas.microsoft.com/office/drawing/2014/main" id="{08214516-F8B9-E343-9B58-09207567C2C0}"/>
                </a:ext>
              </a:extLst>
            </p:cNvPr>
            <p:cNvSpPr txBox="1"/>
            <p:nvPr/>
          </p:nvSpPr>
          <p:spPr>
            <a:xfrm>
              <a:off x="6448060" y="2895207"/>
              <a:ext cx="377297" cy="461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/>
                <a:t>1</a:t>
              </a:r>
              <a:endParaRPr kumimoji="1" lang="ja-JP" altLang="en-US"/>
            </a:p>
          </p:txBody>
        </p:sp>
        <p:sp>
          <p:nvSpPr>
            <p:cNvPr id="34" name="テキスト ボックス 33">
              <a:extLst>
                <a:ext uri="{FF2B5EF4-FFF2-40B4-BE49-F238E27FC236}">
                  <a16:creationId xmlns:a16="http://schemas.microsoft.com/office/drawing/2014/main" id="{3D7922B8-FFE2-B241-AF6E-288BF80D8A0B}"/>
                </a:ext>
              </a:extLst>
            </p:cNvPr>
            <p:cNvSpPr txBox="1"/>
            <p:nvPr/>
          </p:nvSpPr>
          <p:spPr>
            <a:xfrm>
              <a:off x="4847058" y="5042583"/>
              <a:ext cx="377297" cy="461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/>
                <a:t>3</a:t>
              </a:r>
              <a:endParaRPr kumimoji="1" lang="ja-JP" altLang="en-US"/>
            </a:p>
          </p:txBody>
        </p:sp>
        <p:sp>
          <p:nvSpPr>
            <p:cNvPr id="35" name="テキスト ボックス 34">
              <a:extLst>
                <a:ext uri="{FF2B5EF4-FFF2-40B4-BE49-F238E27FC236}">
                  <a16:creationId xmlns:a16="http://schemas.microsoft.com/office/drawing/2014/main" id="{B2C1369F-A7CB-7048-9CB2-592D4292E55F}"/>
                </a:ext>
              </a:extLst>
            </p:cNvPr>
            <p:cNvSpPr txBox="1"/>
            <p:nvPr/>
          </p:nvSpPr>
          <p:spPr>
            <a:xfrm>
              <a:off x="6409941" y="4305613"/>
              <a:ext cx="377297" cy="461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/>
                <a:t>2</a:t>
              </a:r>
              <a:endParaRPr kumimoji="1" lang="ja-JP" altLang="en-US"/>
            </a:p>
          </p:txBody>
        </p:sp>
      </p:grpSp>
      <p:sp>
        <p:nvSpPr>
          <p:cNvPr id="44" name="テキスト ボックス 43">
            <a:extLst>
              <a:ext uri="{FF2B5EF4-FFF2-40B4-BE49-F238E27FC236}">
                <a16:creationId xmlns:a16="http://schemas.microsoft.com/office/drawing/2014/main" id="{74906F44-ED42-F44E-863F-A3F9F1F6D556}"/>
              </a:ext>
            </a:extLst>
          </p:cNvPr>
          <p:cNvSpPr txBox="1"/>
          <p:nvPr/>
        </p:nvSpPr>
        <p:spPr>
          <a:xfrm>
            <a:off x="899592" y="1052736"/>
            <a:ext cx="71545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各辺に重み</a:t>
            </a:r>
            <a:r>
              <a:rPr kumimoji="1" lang="en-US" altLang="ja-JP" sz="2400"/>
              <a:t>(</a:t>
            </a:r>
            <a:r>
              <a:rPr kumimoji="1" lang="ja-JP" altLang="en-US" sz="2400"/>
              <a:t>コスト</a:t>
            </a:r>
            <a:r>
              <a:rPr kumimoji="1" lang="en-US" altLang="ja-JP" sz="2400"/>
              <a:t>)</a:t>
            </a:r>
            <a:r>
              <a:rPr kumimoji="1" lang="ja-JP" altLang="en-US" sz="2400"/>
              <a:t>が設定されているグラフがある</a:t>
            </a:r>
          </a:p>
        </p:txBody>
      </p:sp>
      <p:sp>
        <p:nvSpPr>
          <p:cNvPr id="50" name="円/楕円 49">
            <a:extLst>
              <a:ext uri="{FF2B5EF4-FFF2-40B4-BE49-F238E27FC236}">
                <a16:creationId xmlns:a16="http://schemas.microsoft.com/office/drawing/2014/main" id="{F9A49FE6-C0B4-7342-840A-6D424A4647EF}"/>
              </a:ext>
            </a:extLst>
          </p:cNvPr>
          <p:cNvSpPr/>
          <p:nvPr/>
        </p:nvSpPr>
        <p:spPr>
          <a:xfrm>
            <a:off x="1691680" y="5733256"/>
            <a:ext cx="375920" cy="33528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A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51" name="円/楕円 50">
            <a:extLst>
              <a:ext uri="{FF2B5EF4-FFF2-40B4-BE49-F238E27FC236}">
                <a16:creationId xmlns:a16="http://schemas.microsoft.com/office/drawing/2014/main" id="{63DAAF6D-A4B7-1549-98F0-1E0D059E3DE6}"/>
              </a:ext>
            </a:extLst>
          </p:cNvPr>
          <p:cNvSpPr/>
          <p:nvPr/>
        </p:nvSpPr>
        <p:spPr>
          <a:xfrm>
            <a:off x="2842945" y="5721836"/>
            <a:ext cx="375920" cy="335280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I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52" name="テキスト ボックス 51">
            <a:extLst>
              <a:ext uri="{FF2B5EF4-FFF2-40B4-BE49-F238E27FC236}">
                <a16:creationId xmlns:a16="http://schemas.microsoft.com/office/drawing/2014/main" id="{F9854438-A7ED-8E4C-A7A6-21263D72CE44}"/>
              </a:ext>
            </a:extLst>
          </p:cNvPr>
          <p:cNvSpPr txBox="1"/>
          <p:nvPr/>
        </p:nvSpPr>
        <p:spPr>
          <a:xfrm>
            <a:off x="2123728" y="5661248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から</a:t>
            </a:r>
          </a:p>
        </p:txBody>
      </p:sp>
      <p:sp>
        <p:nvSpPr>
          <p:cNvPr id="53" name="テキスト ボックス 52">
            <a:extLst>
              <a:ext uri="{FF2B5EF4-FFF2-40B4-BE49-F238E27FC236}">
                <a16:creationId xmlns:a16="http://schemas.microsoft.com/office/drawing/2014/main" id="{39CBD663-B463-6840-95AB-4D08ACF21063}"/>
              </a:ext>
            </a:extLst>
          </p:cNvPr>
          <p:cNvSpPr txBox="1"/>
          <p:nvPr/>
        </p:nvSpPr>
        <p:spPr>
          <a:xfrm>
            <a:off x="3203848" y="5661248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まで行きたい</a:t>
            </a:r>
            <a:endParaRPr kumimoji="1" lang="en-US" altLang="ja-JP" sz="2400"/>
          </a:p>
        </p:txBody>
      </p:sp>
      <p:sp>
        <p:nvSpPr>
          <p:cNvPr id="54" name="正方形/長方形 53">
            <a:extLst>
              <a:ext uri="{FF2B5EF4-FFF2-40B4-BE49-F238E27FC236}">
                <a16:creationId xmlns:a16="http://schemas.microsoft.com/office/drawing/2014/main" id="{19CA9F14-6F6B-C24A-9E1D-A7FAE9631733}"/>
              </a:ext>
            </a:extLst>
          </p:cNvPr>
          <p:cNvSpPr/>
          <p:nvPr/>
        </p:nvSpPr>
        <p:spPr>
          <a:xfrm>
            <a:off x="1547664" y="6237312"/>
            <a:ext cx="603242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/>
              <a:t>その際、辺のコストの合計を最小にしたい</a:t>
            </a:r>
          </a:p>
        </p:txBody>
      </p:sp>
    </p:spTree>
    <p:extLst>
      <p:ext uri="{BB962C8B-B14F-4D97-AF65-F5344CB8AC3E}">
        <p14:creationId xmlns:p14="http://schemas.microsoft.com/office/powerpoint/2010/main" val="25547892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87B40728-4479-5848-B5CB-0D6FA216169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最短経路問題</a:t>
            </a:r>
          </a:p>
        </p:txBody>
      </p:sp>
      <p:sp>
        <p:nvSpPr>
          <p:cNvPr id="36" name="正方形/長方形 35">
            <a:extLst>
              <a:ext uri="{FF2B5EF4-FFF2-40B4-BE49-F238E27FC236}">
                <a16:creationId xmlns:a16="http://schemas.microsoft.com/office/drawing/2014/main" id="{79AA3FE3-17D9-F44F-B06B-6066D1A0BBD5}"/>
              </a:ext>
            </a:extLst>
          </p:cNvPr>
          <p:cNvSpPr/>
          <p:nvPr/>
        </p:nvSpPr>
        <p:spPr>
          <a:xfrm>
            <a:off x="395536" y="1124744"/>
            <a:ext cx="264687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/>
              <a:t>最短経路</a:t>
            </a:r>
            <a:endParaRPr lang="en-US" altLang="ja-JP" sz="2400"/>
          </a:p>
          <a:p>
            <a:r>
              <a:rPr lang="ja-JP" altLang="en-US" sz="2400"/>
              <a:t>コストの合計：</a:t>
            </a:r>
            <a:r>
              <a:rPr lang="en-US" altLang="ja-JP" sz="2400"/>
              <a:t>13</a:t>
            </a:r>
            <a:endParaRPr lang="ja-JP" altLang="en-US" sz="2400"/>
          </a:p>
        </p:txBody>
      </p:sp>
      <p:grpSp>
        <p:nvGrpSpPr>
          <p:cNvPr id="41" name="グループ化 40">
            <a:extLst>
              <a:ext uri="{FF2B5EF4-FFF2-40B4-BE49-F238E27FC236}">
                <a16:creationId xmlns:a16="http://schemas.microsoft.com/office/drawing/2014/main" id="{B822903A-0229-734B-8470-1767FF5196F0}"/>
              </a:ext>
            </a:extLst>
          </p:cNvPr>
          <p:cNvGrpSpPr/>
          <p:nvPr/>
        </p:nvGrpSpPr>
        <p:grpSpPr>
          <a:xfrm>
            <a:off x="1691680" y="1484784"/>
            <a:ext cx="6027256" cy="3776260"/>
            <a:chOff x="1691680" y="1484784"/>
            <a:chExt cx="6027256" cy="3776260"/>
          </a:xfrm>
        </p:grpSpPr>
        <p:sp>
          <p:nvSpPr>
            <p:cNvPr id="3" name="円/楕円 2">
              <a:extLst>
                <a:ext uri="{FF2B5EF4-FFF2-40B4-BE49-F238E27FC236}">
                  <a16:creationId xmlns:a16="http://schemas.microsoft.com/office/drawing/2014/main" id="{1DC4F876-669D-0C45-BB70-0C16941172AD}"/>
                </a:ext>
              </a:extLst>
            </p:cNvPr>
            <p:cNvSpPr/>
            <p:nvPr/>
          </p:nvSpPr>
          <p:spPr>
            <a:xfrm>
              <a:off x="1691680" y="3305261"/>
              <a:ext cx="455119" cy="405917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A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4" name="円/楕円 3">
              <a:extLst>
                <a:ext uri="{FF2B5EF4-FFF2-40B4-BE49-F238E27FC236}">
                  <a16:creationId xmlns:a16="http://schemas.microsoft.com/office/drawing/2014/main" id="{0BEB7BBD-B0CF-A640-B5F1-2B483B889CA2}"/>
                </a:ext>
              </a:extLst>
            </p:cNvPr>
            <p:cNvSpPr/>
            <p:nvPr/>
          </p:nvSpPr>
          <p:spPr>
            <a:xfrm>
              <a:off x="3032437" y="2407323"/>
              <a:ext cx="455119" cy="40591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B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5" name="円/楕円 4">
              <a:extLst>
                <a:ext uri="{FF2B5EF4-FFF2-40B4-BE49-F238E27FC236}">
                  <a16:creationId xmlns:a16="http://schemas.microsoft.com/office/drawing/2014/main" id="{38829501-C64E-4246-9F31-F016A88E10D6}"/>
                </a:ext>
              </a:extLst>
            </p:cNvPr>
            <p:cNvSpPr/>
            <p:nvPr/>
          </p:nvSpPr>
          <p:spPr>
            <a:xfrm>
              <a:off x="3032437" y="4141697"/>
              <a:ext cx="455119" cy="40591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C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円/楕円 5">
              <a:extLst>
                <a:ext uri="{FF2B5EF4-FFF2-40B4-BE49-F238E27FC236}">
                  <a16:creationId xmlns:a16="http://schemas.microsoft.com/office/drawing/2014/main" id="{3F08CBB0-9D8D-EF41-8B8B-F3F5F099B170}"/>
                </a:ext>
              </a:extLst>
            </p:cNvPr>
            <p:cNvSpPr/>
            <p:nvPr/>
          </p:nvSpPr>
          <p:spPr>
            <a:xfrm>
              <a:off x="4434697" y="1484784"/>
              <a:ext cx="455119" cy="40591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D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円/楕円 6">
              <a:extLst>
                <a:ext uri="{FF2B5EF4-FFF2-40B4-BE49-F238E27FC236}">
                  <a16:creationId xmlns:a16="http://schemas.microsoft.com/office/drawing/2014/main" id="{887DF85C-A367-B24F-ABD6-FD36DF290DD8}"/>
                </a:ext>
              </a:extLst>
            </p:cNvPr>
            <p:cNvSpPr/>
            <p:nvPr/>
          </p:nvSpPr>
          <p:spPr>
            <a:xfrm>
              <a:off x="4434697" y="3219158"/>
              <a:ext cx="455119" cy="40591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E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円/楕円 7">
              <a:extLst>
                <a:ext uri="{FF2B5EF4-FFF2-40B4-BE49-F238E27FC236}">
                  <a16:creationId xmlns:a16="http://schemas.microsoft.com/office/drawing/2014/main" id="{1EEA58C6-674E-714D-AC07-6D30FD26B10E}"/>
                </a:ext>
              </a:extLst>
            </p:cNvPr>
            <p:cNvSpPr/>
            <p:nvPr/>
          </p:nvSpPr>
          <p:spPr>
            <a:xfrm>
              <a:off x="4434697" y="4855127"/>
              <a:ext cx="455119" cy="40591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>
                  <a:solidFill>
                    <a:schemeClr val="tx1"/>
                  </a:solidFill>
                </a:rPr>
                <a:t>F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9" name="円/楕円 8">
              <a:extLst>
                <a:ext uri="{FF2B5EF4-FFF2-40B4-BE49-F238E27FC236}">
                  <a16:creationId xmlns:a16="http://schemas.microsoft.com/office/drawing/2014/main" id="{E20226CE-F049-2A40-91D8-ADF273F2CF1F}"/>
                </a:ext>
              </a:extLst>
            </p:cNvPr>
            <p:cNvSpPr/>
            <p:nvPr/>
          </p:nvSpPr>
          <p:spPr>
            <a:xfrm>
              <a:off x="5763153" y="2382722"/>
              <a:ext cx="455119" cy="40591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G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円/楕円 9">
              <a:extLst>
                <a:ext uri="{FF2B5EF4-FFF2-40B4-BE49-F238E27FC236}">
                  <a16:creationId xmlns:a16="http://schemas.microsoft.com/office/drawing/2014/main" id="{E9D59CB8-67B1-1441-B676-4D3205D9AF87}"/>
                </a:ext>
              </a:extLst>
            </p:cNvPr>
            <p:cNvSpPr/>
            <p:nvPr/>
          </p:nvSpPr>
          <p:spPr>
            <a:xfrm>
              <a:off x="5763153" y="4117096"/>
              <a:ext cx="455119" cy="40591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H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円/楕円 10">
              <a:extLst>
                <a:ext uri="{FF2B5EF4-FFF2-40B4-BE49-F238E27FC236}">
                  <a16:creationId xmlns:a16="http://schemas.microsoft.com/office/drawing/2014/main" id="{150EE667-4449-E443-B572-DB5DA339AB1B}"/>
                </a:ext>
              </a:extLst>
            </p:cNvPr>
            <p:cNvSpPr/>
            <p:nvPr/>
          </p:nvSpPr>
          <p:spPr>
            <a:xfrm>
              <a:off x="7263817" y="3280660"/>
              <a:ext cx="455119" cy="405917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I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cxnSp>
          <p:nvCxnSpPr>
            <p:cNvPr id="12" name="直線コネクタ 11">
              <a:extLst>
                <a:ext uri="{FF2B5EF4-FFF2-40B4-BE49-F238E27FC236}">
                  <a16:creationId xmlns:a16="http://schemas.microsoft.com/office/drawing/2014/main" id="{7F5C83B3-831F-B647-9B08-E57E8174F90E}"/>
                </a:ext>
              </a:extLst>
            </p:cNvPr>
            <p:cNvCxnSpPr>
              <a:cxnSpLocks/>
              <a:stCxn id="3" idx="7"/>
              <a:endCxn id="4" idx="2"/>
            </p:cNvCxnSpPr>
            <p:nvPr/>
          </p:nvCxnSpPr>
          <p:spPr>
            <a:xfrm flipV="1">
              <a:off x="2080149" y="2610282"/>
              <a:ext cx="952288" cy="754425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線コネクタ 12">
              <a:extLst>
                <a:ext uri="{FF2B5EF4-FFF2-40B4-BE49-F238E27FC236}">
                  <a16:creationId xmlns:a16="http://schemas.microsoft.com/office/drawing/2014/main" id="{C7B12C2B-88CA-194C-95D2-AFBF18F5AE04}"/>
                </a:ext>
              </a:extLst>
            </p:cNvPr>
            <p:cNvCxnSpPr>
              <a:cxnSpLocks/>
              <a:stCxn id="4" idx="7"/>
              <a:endCxn id="6" idx="2"/>
            </p:cNvCxnSpPr>
            <p:nvPr/>
          </p:nvCxnSpPr>
          <p:spPr>
            <a:xfrm flipV="1">
              <a:off x="3420906" y="1687743"/>
              <a:ext cx="1013791" cy="77902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線コネクタ 13">
              <a:extLst>
                <a:ext uri="{FF2B5EF4-FFF2-40B4-BE49-F238E27FC236}">
                  <a16:creationId xmlns:a16="http://schemas.microsoft.com/office/drawing/2014/main" id="{C7D5FA91-72D4-1E4F-8AC2-8434A979C965}"/>
                </a:ext>
              </a:extLst>
            </p:cNvPr>
            <p:cNvCxnSpPr>
              <a:cxnSpLocks/>
              <a:stCxn id="6" idx="6"/>
              <a:endCxn id="9" idx="1"/>
            </p:cNvCxnSpPr>
            <p:nvPr/>
          </p:nvCxnSpPr>
          <p:spPr>
            <a:xfrm>
              <a:off x="4889816" y="1687743"/>
              <a:ext cx="939988" cy="75442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コネクタ 14">
              <a:extLst>
                <a:ext uri="{FF2B5EF4-FFF2-40B4-BE49-F238E27FC236}">
                  <a16:creationId xmlns:a16="http://schemas.microsoft.com/office/drawing/2014/main" id="{B293EB8F-87C1-214A-BE70-87EE03EAC5D3}"/>
                </a:ext>
              </a:extLst>
            </p:cNvPr>
            <p:cNvCxnSpPr>
              <a:cxnSpLocks/>
              <a:stCxn id="9" idx="6"/>
              <a:endCxn id="11" idx="1"/>
            </p:cNvCxnSpPr>
            <p:nvPr/>
          </p:nvCxnSpPr>
          <p:spPr>
            <a:xfrm>
              <a:off x="6218272" y="2585681"/>
              <a:ext cx="1112195" cy="75442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コネクタ 15">
              <a:extLst>
                <a:ext uri="{FF2B5EF4-FFF2-40B4-BE49-F238E27FC236}">
                  <a16:creationId xmlns:a16="http://schemas.microsoft.com/office/drawing/2014/main" id="{0E928D9F-8BDA-3643-8CEF-4186C6B49D4F}"/>
                </a:ext>
              </a:extLst>
            </p:cNvPr>
            <p:cNvCxnSpPr>
              <a:stCxn id="3" idx="5"/>
              <a:endCxn id="5" idx="2"/>
            </p:cNvCxnSpPr>
            <p:nvPr/>
          </p:nvCxnSpPr>
          <p:spPr>
            <a:xfrm>
              <a:off x="2080149" y="3651733"/>
              <a:ext cx="952288" cy="69292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コネクタ 16">
              <a:extLst>
                <a:ext uri="{FF2B5EF4-FFF2-40B4-BE49-F238E27FC236}">
                  <a16:creationId xmlns:a16="http://schemas.microsoft.com/office/drawing/2014/main" id="{61DF59D5-FBCC-524A-8C5B-6C832E01E7CD}"/>
                </a:ext>
              </a:extLst>
            </p:cNvPr>
            <p:cNvCxnSpPr>
              <a:stCxn id="5" idx="5"/>
              <a:endCxn id="8" idx="2"/>
            </p:cNvCxnSpPr>
            <p:nvPr/>
          </p:nvCxnSpPr>
          <p:spPr>
            <a:xfrm>
              <a:off x="3420906" y="4488168"/>
              <a:ext cx="1013791" cy="569917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コネクタ 17">
              <a:extLst>
                <a:ext uri="{FF2B5EF4-FFF2-40B4-BE49-F238E27FC236}">
                  <a16:creationId xmlns:a16="http://schemas.microsoft.com/office/drawing/2014/main" id="{6E9E8CE0-247F-6244-86EC-60DCAE98E356}"/>
                </a:ext>
              </a:extLst>
            </p:cNvPr>
            <p:cNvCxnSpPr>
              <a:cxnSpLocks/>
              <a:stCxn id="8" idx="6"/>
              <a:endCxn id="10" idx="3"/>
            </p:cNvCxnSpPr>
            <p:nvPr/>
          </p:nvCxnSpPr>
          <p:spPr>
            <a:xfrm flipV="1">
              <a:off x="4889816" y="4463567"/>
              <a:ext cx="939988" cy="594518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コネクタ 18">
              <a:extLst>
                <a:ext uri="{FF2B5EF4-FFF2-40B4-BE49-F238E27FC236}">
                  <a16:creationId xmlns:a16="http://schemas.microsoft.com/office/drawing/2014/main" id="{E4B3FDA7-0DA2-2A48-B746-7814E981F7A1}"/>
                </a:ext>
              </a:extLst>
            </p:cNvPr>
            <p:cNvCxnSpPr>
              <a:stCxn id="10" idx="6"/>
              <a:endCxn id="11" idx="3"/>
            </p:cNvCxnSpPr>
            <p:nvPr/>
          </p:nvCxnSpPr>
          <p:spPr>
            <a:xfrm flipV="1">
              <a:off x="6218272" y="3627132"/>
              <a:ext cx="1112195" cy="692923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コネクタ 19">
              <a:extLst>
                <a:ext uri="{FF2B5EF4-FFF2-40B4-BE49-F238E27FC236}">
                  <a16:creationId xmlns:a16="http://schemas.microsoft.com/office/drawing/2014/main" id="{F0CC65E0-0D99-5141-9BF1-C108394E9865}"/>
                </a:ext>
              </a:extLst>
            </p:cNvPr>
            <p:cNvCxnSpPr>
              <a:stCxn id="4" idx="6"/>
              <a:endCxn id="7" idx="1"/>
            </p:cNvCxnSpPr>
            <p:nvPr/>
          </p:nvCxnSpPr>
          <p:spPr>
            <a:xfrm>
              <a:off x="3487556" y="2610282"/>
              <a:ext cx="1013791" cy="668321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コネクタ 20">
              <a:extLst>
                <a:ext uri="{FF2B5EF4-FFF2-40B4-BE49-F238E27FC236}">
                  <a16:creationId xmlns:a16="http://schemas.microsoft.com/office/drawing/2014/main" id="{562EC433-8DA0-FE44-A088-7B914B12428F}"/>
                </a:ext>
              </a:extLst>
            </p:cNvPr>
            <p:cNvCxnSpPr>
              <a:cxnSpLocks/>
              <a:stCxn id="5" idx="7"/>
              <a:endCxn id="7" idx="3"/>
            </p:cNvCxnSpPr>
            <p:nvPr/>
          </p:nvCxnSpPr>
          <p:spPr>
            <a:xfrm flipV="1">
              <a:off x="3420906" y="3565629"/>
              <a:ext cx="1080441" cy="635513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コネクタ 21">
              <a:extLst>
                <a:ext uri="{FF2B5EF4-FFF2-40B4-BE49-F238E27FC236}">
                  <a16:creationId xmlns:a16="http://schemas.microsoft.com/office/drawing/2014/main" id="{6DF3E1D6-61FB-EE40-A3D3-5200722E2C6E}"/>
                </a:ext>
              </a:extLst>
            </p:cNvPr>
            <p:cNvCxnSpPr>
              <a:stCxn id="7" idx="7"/>
              <a:endCxn id="9" idx="3"/>
            </p:cNvCxnSpPr>
            <p:nvPr/>
          </p:nvCxnSpPr>
          <p:spPr>
            <a:xfrm flipV="1">
              <a:off x="4823165" y="2729194"/>
              <a:ext cx="1006638" cy="54941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コネクタ 22">
              <a:extLst>
                <a:ext uri="{FF2B5EF4-FFF2-40B4-BE49-F238E27FC236}">
                  <a16:creationId xmlns:a16="http://schemas.microsoft.com/office/drawing/2014/main" id="{D37DE7A2-EA05-534B-B8D1-F41377B646E2}"/>
                </a:ext>
              </a:extLst>
            </p:cNvPr>
            <p:cNvCxnSpPr>
              <a:stCxn id="7" idx="5"/>
              <a:endCxn id="10" idx="1"/>
            </p:cNvCxnSpPr>
            <p:nvPr/>
          </p:nvCxnSpPr>
          <p:spPr>
            <a:xfrm>
              <a:off x="4823165" y="3565629"/>
              <a:ext cx="1006638" cy="61091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テキスト ボックス 23">
              <a:extLst>
                <a:ext uri="{FF2B5EF4-FFF2-40B4-BE49-F238E27FC236}">
                  <a16:creationId xmlns:a16="http://schemas.microsoft.com/office/drawing/2014/main" id="{A443B936-893D-334C-ACD8-E8208405919C}"/>
                </a:ext>
              </a:extLst>
            </p:cNvPr>
            <p:cNvSpPr txBox="1"/>
            <p:nvPr/>
          </p:nvSpPr>
          <p:spPr>
            <a:xfrm>
              <a:off x="2355908" y="2616432"/>
              <a:ext cx="365246" cy="4471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/>
                <a:t>2</a:t>
              </a:r>
              <a:endParaRPr kumimoji="1" lang="ja-JP" altLang="en-US"/>
            </a:p>
          </p:txBody>
        </p:sp>
        <p:sp>
          <p:nvSpPr>
            <p:cNvPr id="25" name="テキスト ボックス 24">
              <a:extLst>
                <a:ext uri="{FF2B5EF4-FFF2-40B4-BE49-F238E27FC236}">
                  <a16:creationId xmlns:a16="http://schemas.microsoft.com/office/drawing/2014/main" id="{B0082FB7-C576-754D-90C5-F1F65D6A5FAF}"/>
                </a:ext>
              </a:extLst>
            </p:cNvPr>
            <p:cNvSpPr txBox="1"/>
            <p:nvPr/>
          </p:nvSpPr>
          <p:spPr>
            <a:xfrm>
              <a:off x="2319007" y="3957189"/>
              <a:ext cx="365246" cy="4471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/>
                <a:t>7</a:t>
              </a:r>
              <a:endParaRPr kumimoji="1" lang="ja-JP" altLang="en-US"/>
            </a:p>
          </p:txBody>
        </p:sp>
        <p:sp>
          <p:nvSpPr>
            <p:cNvPr id="26" name="テキスト ボックス 25">
              <a:extLst>
                <a:ext uri="{FF2B5EF4-FFF2-40B4-BE49-F238E27FC236}">
                  <a16:creationId xmlns:a16="http://schemas.microsoft.com/office/drawing/2014/main" id="{A38AB11B-C27E-234E-920D-1BAC85E4B2DD}"/>
                </a:ext>
              </a:extLst>
            </p:cNvPr>
            <p:cNvSpPr txBox="1"/>
            <p:nvPr/>
          </p:nvSpPr>
          <p:spPr>
            <a:xfrm>
              <a:off x="3659764" y="1730794"/>
              <a:ext cx="365246" cy="4471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/>
                <a:t>8</a:t>
              </a:r>
              <a:endParaRPr kumimoji="1" lang="ja-JP" altLang="en-US"/>
            </a:p>
          </p:txBody>
        </p:sp>
        <p:sp>
          <p:nvSpPr>
            <p:cNvPr id="27" name="テキスト ボックス 26">
              <a:extLst>
                <a:ext uri="{FF2B5EF4-FFF2-40B4-BE49-F238E27FC236}">
                  <a16:creationId xmlns:a16="http://schemas.microsoft.com/office/drawing/2014/main" id="{48694734-442C-D34E-A996-87C3F411530A}"/>
                </a:ext>
              </a:extLst>
            </p:cNvPr>
            <p:cNvSpPr txBox="1"/>
            <p:nvPr/>
          </p:nvSpPr>
          <p:spPr>
            <a:xfrm>
              <a:off x="3918075" y="2604131"/>
              <a:ext cx="365246" cy="4471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/>
                <a:t>1</a:t>
              </a:r>
              <a:endParaRPr kumimoji="1" lang="ja-JP" altLang="en-US"/>
            </a:p>
          </p:txBody>
        </p:sp>
        <p:sp>
          <p:nvSpPr>
            <p:cNvPr id="28" name="テキスト ボックス 27">
              <a:extLst>
                <a:ext uri="{FF2B5EF4-FFF2-40B4-BE49-F238E27FC236}">
                  <a16:creationId xmlns:a16="http://schemas.microsoft.com/office/drawing/2014/main" id="{AEA7E646-CD13-E94D-9B4D-6E6ACA955B2A}"/>
                </a:ext>
              </a:extLst>
            </p:cNvPr>
            <p:cNvSpPr txBox="1"/>
            <p:nvPr/>
          </p:nvSpPr>
          <p:spPr>
            <a:xfrm>
              <a:off x="3721266" y="3538971"/>
              <a:ext cx="365246" cy="4471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/>
                <a:t>2</a:t>
              </a:r>
              <a:endParaRPr kumimoji="1" lang="ja-JP" altLang="en-US"/>
            </a:p>
          </p:txBody>
        </p:sp>
        <p:sp>
          <p:nvSpPr>
            <p:cNvPr id="29" name="テキスト ボックス 28">
              <a:extLst>
                <a:ext uri="{FF2B5EF4-FFF2-40B4-BE49-F238E27FC236}">
                  <a16:creationId xmlns:a16="http://schemas.microsoft.com/office/drawing/2014/main" id="{1C437AA0-FE1A-4042-8FA6-30B5B77C1FD1}"/>
                </a:ext>
              </a:extLst>
            </p:cNvPr>
            <p:cNvSpPr txBox="1"/>
            <p:nvPr/>
          </p:nvSpPr>
          <p:spPr>
            <a:xfrm>
              <a:off x="3733567" y="4732122"/>
              <a:ext cx="365246" cy="4471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/>
                <a:t>3</a:t>
              </a:r>
              <a:endParaRPr kumimoji="1" lang="ja-JP" altLang="en-US"/>
            </a:p>
          </p:txBody>
        </p:sp>
        <p:sp>
          <p:nvSpPr>
            <p:cNvPr id="30" name="テキスト ボックス 29">
              <a:extLst>
                <a:ext uri="{FF2B5EF4-FFF2-40B4-BE49-F238E27FC236}">
                  <a16:creationId xmlns:a16="http://schemas.microsoft.com/office/drawing/2014/main" id="{90EC62E3-FAFA-3A45-AD14-07F0340EDCC7}"/>
                </a:ext>
              </a:extLst>
            </p:cNvPr>
            <p:cNvSpPr txBox="1"/>
            <p:nvPr/>
          </p:nvSpPr>
          <p:spPr>
            <a:xfrm>
              <a:off x="5492541" y="1767696"/>
              <a:ext cx="506917" cy="4471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/>
                <a:t>15</a:t>
              </a:r>
              <a:endParaRPr kumimoji="1" lang="ja-JP" altLang="en-US"/>
            </a:p>
          </p:txBody>
        </p:sp>
        <p:sp>
          <p:nvSpPr>
            <p:cNvPr id="31" name="テキスト ボックス 30">
              <a:extLst>
                <a:ext uri="{FF2B5EF4-FFF2-40B4-BE49-F238E27FC236}">
                  <a16:creationId xmlns:a16="http://schemas.microsoft.com/office/drawing/2014/main" id="{02E24BC4-ED18-2345-BE9E-A1555CB3A723}"/>
                </a:ext>
              </a:extLst>
            </p:cNvPr>
            <p:cNvSpPr txBox="1"/>
            <p:nvPr/>
          </p:nvSpPr>
          <p:spPr>
            <a:xfrm>
              <a:off x="5234230" y="2997748"/>
              <a:ext cx="506917" cy="4471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/>
                <a:t>10</a:t>
              </a:r>
              <a:endParaRPr kumimoji="1" lang="ja-JP" altLang="en-US"/>
            </a:p>
          </p:txBody>
        </p:sp>
        <p:sp>
          <p:nvSpPr>
            <p:cNvPr id="32" name="テキスト ボックス 31">
              <a:extLst>
                <a:ext uri="{FF2B5EF4-FFF2-40B4-BE49-F238E27FC236}">
                  <a16:creationId xmlns:a16="http://schemas.microsoft.com/office/drawing/2014/main" id="{FE46EDB5-4F7A-154E-96ED-0D17DEDCCEFD}"/>
                </a:ext>
              </a:extLst>
            </p:cNvPr>
            <p:cNvSpPr txBox="1"/>
            <p:nvPr/>
          </p:nvSpPr>
          <p:spPr>
            <a:xfrm>
              <a:off x="4951318" y="3797282"/>
              <a:ext cx="506917" cy="4471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/>
                <a:t>12</a:t>
              </a:r>
              <a:endParaRPr kumimoji="1" lang="ja-JP" altLang="en-US"/>
            </a:p>
          </p:txBody>
        </p:sp>
        <p:sp>
          <p:nvSpPr>
            <p:cNvPr id="33" name="テキスト ボックス 32">
              <a:extLst>
                <a:ext uri="{FF2B5EF4-FFF2-40B4-BE49-F238E27FC236}">
                  <a16:creationId xmlns:a16="http://schemas.microsoft.com/office/drawing/2014/main" id="{EB694392-1FC4-8640-AA63-7A29D0F25989}"/>
                </a:ext>
              </a:extLst>
            </p:cNvPr>
            <p:cNvSpPr txBox="1"/>
            <p:nvPr/>
          </p:nvSpPr>
          <p:spPr>
            <a:xfrm>
              <a:off x="6784096" y="2641033"/>
              <a:ext cx="365246" cy="4471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/>
                <a:t>1</a:t>
              </a:r>
              <a:endParaRPr kumimoji="1" lang="ja-JP" altLang="en-US"/>
            </a:p>
          </p:txBody>
        </p:sp>
        <p:sp>
          <p:nvSpPr>
            <p:cNvPr id="34" name="テキスト ボックス 33">
              <a:extLst>
                <a:ext uri="{FF2B5EF4-FFF2-40B4-BE49-F238E27FC236}">
                  <a16:creationId xmlns:a16="http://schemas.microsoft.com/office/drawing/2014/main" id="{E7978B1D-BA7C-8C4E-A8F1-F13335B48A04}"/>
                </a:ext>
              </a:extLst>
            </p:cNvPr>
            <p:cNvSpPr txBox="1"/>
            <p:nvPr/>
          </p:nvSpPr>
          <p:spPr>
            <a:xfrm>
              <a:off x="5234230" y="4719821"/>
              <a:ext cx="365246" cy="4471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/>
                <a:t>3</a:t>
              </a:r>
              <a:endParaRPr kumimoji="1" lang="ja-JP" altLang="en-US"/>
            </a:p>
          </p:txBody>
        </p:sp>
        <p:sp>
          <p:nvSpPr>
            <p:cNvPr id="35" name="テキスト ボックス 34">
              <a:extLst>
                <a:ext uri="{FF2B5EF4-FFF2-40B4-BE49-F238E27FC236}">
                  <a16:creationId xmlns:a16="http://schemas.microsoft.com/office/drawing/2014/main" id="{AD043474-BB5A-0949-BA67-B21082FD8749}"/>
                </a:ext>
              </a:extLst>
            </p:cNvPr>
            <p:cNvSpPr txBox="1"/>
            <p:nvPr/>
          </p:nvSpPr>
          <p:spPr>
            <a:xfrm>
              <a:off x="6747195" y="4006391"/>
              <a:ext cx="365246" cy="4471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/>
                <a:t>2</a:t>
              </a:r>
              <a:endParaRPr kumimoji="1" lang="ja-JP" altLang="en-US"/>
            </a:p>
          </p:txBody>
        </p:sp>
      </p:grpSp>
      <p:cxnSp>
        <p:nvCxnSpPr>
          <p:cNvPr id="37" name="直線コネクタ 36">
            <a:extLst>
              <a:ext uri="{FF2B5EF4-FFF2-40B4-BE49-F238E27FC236}">
                <a16:creationId xmlns:a16="http://schemas.microsoft.com/office/drawing/2014/main" id="{606D42C6-2C3D-3240-A998-6F18E127A5A5}"/>
              </a:ext>
            </a:extLst>
          </p:cNvPr>
          <p:cNvCxnSpPr>
            <a:cxnSpLocks/>
          </p:cNvCxnSpPr>
          <p:nvPr/>
        </p:nvCxnSpPr>
        <p:spPr>
          <a:xfrm flipV="1">
            <a:off x="1829073" y="1348781"/>
            <a:ext cx="996342" cy="1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543E8944-A317-3345-96A5-CDBDF2A002A2}"/>
              </a:ext>
            </a:extLst>
          </p:cNvPr>
          <p:cNvSpPr txBox="1"/>
          <p:nvPr/>
        </p:nvSpPr>
        <p:spPr>
          <a:xfrm>
            <a:off x="1115616" y="5805264"/>
            <a:ext cx="68788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この解をどうやって</a:t>
            </a:r>
            <a:r>
              <a:rPr kumimoji="1" lang="en-US" altLang="ja-JP" sz="2800"/>
              <a:t>(</a:t>
            </a:r>
            <a:r>
              <a:rPr kumimoji="1" lang="ja-JP" altLang="en-US" sz="2800"/>
              <a:t>効率的に</a:t>
            </a:r>
            <a:r>
              <a:rPr kumimoji="1" lang="en-US" altLang="ja-JP" sz="2800"/>
              <a:t>)</a:t>
            </a:r>
            <a:r>
              <a:rPr kumimoji="1" lang="ja-JP" altLang="en-US" sz="2800"/>
              <a:t>求めるか？</a:t>
            </a:r>
          </a:p>
        </p:txBody>
      </p:sp>
    </p:spTree>
    <p:extLst>
      <p:ext uri="{BB962C8B-B14F-4D97-AF65-F5344CB8AC3E}">
        <p14:creationId xmlns:p14="http://schemas.microsoft.com/office/powerpoint/2010/main" val="33816710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EDA4DE3C-F976-F344-A827-301007637DE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最短経路問題の部分問題</a:t>
            </a:r>
          </a:p>
        </p:txBody>
      </p:sp>
      <p:grpSp>
        <p:nvGrpSpPr>
          <p:cNvPr id="12" name="グループ化 11">
            <a:extLst>
              <a:ext uri="{FF2B5EF4-FFF2-40B4-BE49-F238E27FC236}">
                <a16:creationId xmlns:a16="http://schemas.microsoft.com/office/drawing/2014/main" id="{40FF95B6-6908-B44C-83BB-5D325C375861}"/>
              </a:ext>
            </a:extLst>
          </p:cNvPr>
          <p:cNvGrpSpPr/>
          <p:nvPr/>
        </p:nvGrpSpPr>
        <p:grpSpPr>
          <a:xfrm>
            <a:off x="1619672" y="1268760"/>
            <a:ext cx="6379289" cy="2747000"/>
            <a:chOff x="2082800" y="1402080"/>
            <a:chExt cx="4978400" cy="2143760"/>
          </a:xfrm>
        </p:grpSpPr>
        <p:sp>
          <p:nvSpPr>
            <p:cNvPr id="3" name="フリーフォーム 2">
              <a:extLst>
                <a:ext uri="{FF2B5EF4-FFF2-40B4-BE49-F238E27FC236}">
                  <a16:creationId xmlns:a16="http://schemas.microsoft.com/office/drawing/2014/main" id="{82731FDB-220B-1142-A8C7-F58C07D5A078}"/>
                </a:ext>
              </a:extLst>
            </p:cNvPr>
            <p:cNvSpPr/>
            <p:nvPr/>
          </p:nvSpPr>
          <p:spPr>
            <a:xfrm>
              <a:off x="2265680" y="1787954"/>
              <a:ext cx="2204720" cy="752046"/>
            </a:xfrm>
            <a:custGeom>
              <a:avLst/>
              <a:gdLst>
                <a:gd name="connsiteX0" fmla="*/ 0 w 2286000"/>
                <a:gd name="connsiteY0" fmla="*/ 782526 h 782526"/>
                <a:gd name="connsiteX1" fmla="*/ 1229360 w 2286000"/>
                <a:gd name="connsiteY1" fmla="*/ 206 h 782526"/>
                <a:gd name="connsiteX2" fmla="*/ 2286000 w 2286000"/>
                <a:gd name="connsiteY2" fmla="*/ 721566 h 782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86000" h="782526">
                  <a:moveTo>
                    <a:pt x="0" y="782526"/>
                  </a:moveTo>
                  <a:cubicBezTo>
                    <a:pt x="424180" y="396446"/>
                    <a:pt x="848360" y="10366"/>
                    <a:pt x="1229360" y="206"/>
                  </a:cubicBezTo>
                  <a:cubicBezTo>
                    <a:pt x="1610360" y="-9954"/>
                    <a:pt x="1948180" y="355806"/>
                    <a:pt x="2286000" y="721566"/>
                  </a:cubicBezTo>
                </a:path>
              </a:pathLst>
            </a:cu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" name="フリーフォーム 3">
              <a:extLst>
                <a:ext uri="{FF2B5EF4-FFF2-40B4-BE49-F238E27FC236}">
                  <a16:creationId xmlns:a16="http://schemas.microsoft.com/office/drawing/2014/main" id="{EB0B9A36-FAF8-704E-9D6F-ACAD8AAD2DD7}"/>
                </a:ext>
              </a:extLst>
            </p:cNvPr>
            <p:cNvSpPr/>
            <p:nvPr/>
          </p:nvSpPr>
          <p:spPr>
            <a:xfrm>
              <a:off x="4561840" y="1777794"/>
              <a:ext cx="2245360" cy="843486"/>
            </a:xfrm>
            <a:custGeom>
              <a:avLst/>
              <a:gdLst>
                <a:gd name="connsiteX0" fmla="*/ 0 w 2286000"/>
                <a:gd name="connsiteY0" fmla="*/ 782526 h 782526"/>
                <a:gd name="connsiteX1" fmla="*/ 1229360 w 2286000"/>
                <a:gd name="connsiteY1" fmla="*/ 206 h 782526"/>
                <a:gd name="connsiteX2" fmla="*/ 2286000 w 2286000"/>
                <a:gd name="connsiteY2" fmla="*/ 721566 h 782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86000" h="782526">
                  <a:moveTo>
                    <a:pt x="0" y="782526"/>
                  </a:moveTo>
                  <a:cubicBezTo>
                    <a:pt x="424180" y="396446"/>
                    <a:pt x="848360" y="10366"/>
                    <a:pt x="1229360" y="206"/>
                  </a:cubicBezTo>
                  <a:cubicBezTo>
                    <a:pt x="1610360" y="-9954"/>
                    <a:pt x="1948180" y="355806"/>
                    <a:pt x="2286000" y="72156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" name="フリーフォーム 4">
              <a:extLst>
                <a:ext uri="{FF2B5EF4-FFF2-40B4-BE49-F238E27FC236}">
                  <a16:creationId xmlns:a16="http://schemas.microsoft.com/office/drawing/2014/main" id="{B8D7D709-B0E8-214B-B151-0245B3EA3CF3}"/>
                </a:ext>
              </a:extLst>
            </p:cNvPr>
            <p:cNvSpPr/>
            <p:nvPr/>
          </p:nvSpPr>
          <p:spPr>
            <a:xfrm rot="10800000">
              <a:off x="2296160" y="2773474"/>
              <a:ext cx="2204720" cy="752046"/>
            </a:xfrm>
            <a:custGeom>
              <a:avLst/>
              <a:gdLst>
                <a:gd name="connsiteX0" fmla="*/ 0 w 2286000"/>
                <a:gd name="connsiteY0" fmla="*/ 782526 h 782526"/>
                <a:gd name="connsiteX1" fmla="*/ 1229360 w 2286000"/>
                <a:gd name="connsiteY1" fmla="*/ 206 h 782526"/>
                <a:gd name="connsiteX2" fmla="*/ 2286000 w 2286000"/>
                <a:gd name="connsiteY2" fmla="*/ 721566 h 782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86000" h="782526">
                  <a:moveTo>
                    <a:pt x="0" y="782526"/>
                  </a:moveTo>
                  <a:cubicBezTo>
                    <a:pt x="424180" y="396446"/>
                    <a:pt x="848360" y="10366"/>
                    <a:pt x="1229360" y="206"/>
                  </a:cubicBezTo>
                  <a:cubicBezTo>
                    <a:pt x="1610360" y="-9954"/>
                    <a:pt x="1948180" y="355806"/>
                    <a:pt x="2286000" y="72156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" name="フリーフォーム 5">
              <a:extLst>
                <a:ext uri="{FF2B5EF4-FFF2-40B4-BE49-F238E27FC236}">
                  <a16:creationId xmlns:a16="http://schemas.microsoft.com/office/drawing/2014/main" id="{0C30FC2B-85D9-0348-8FF6-EF128019A15F}"/>
                </a:ext>
              </a:extLst>
            </p:cNvPr>
            <p:cNvSpPr/>
            <p:nvPr/>
          </p:nvSpPr>
          <p:spPr>
            <a:xfrm rot="10800000">
              <a:off x="4602480" y="2702354"/>
              <a:ext cx="2245360" cy="843486"/>
            </a:xfrm>
            <a:custGeom>
              <a:avLst/>
              <a:gdLst>
                <a:gd name="connsiteX0" fmla="*/ 0 w 2286000"/>
                <a:gd name="connsiteY0" fmla="*/ 782526 h 782526"/>
                <a:gd name="connsiteX1" fmla="*/ 1229360 w 2286000"/>
                <a:gd name="connsiteY1" fmla="*/ 206 h 782526"/>
                <a:gd name="connsiteX2" fmla="*/ 2286000 w 2286000"/>
                <a:gd name="connsiteY2" fmla="*/ 721566 h 782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86000" h="782526">
                  <a:moveTo>
                    <a:pt x="0" y="782526"/>
                  </a:moveTo>
                  <a:cubicBezTo>
                    <a:pt x="424180" y="396446"/>
                    <a:pt x="848360" y="10366"/>
                    <a:pt x="1229360" y="206"/>
                  </a:cubicBezTo>
                  <a:cubicBezTo>
                    <a:pt x="1610360" y="-9954"/>
                    <a:pt x="1948180" y="355806"/>
                    <a:pt x="2286000" y="721566"/>
                  </a:cubicBezTo>
                </a:path>
              </a:pathLst>
            </a:cu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" name="円/楕円 6">
              <a:extLst>
                <a:ext uri="{FF2B5EF4-FFF2-40B4-BE49-F238E27FC236}">
                  <a16:creationId xmlns:a16="http://schemas.microsoft.com/office/drawing/2014/main" id="{451BB097-E855-3F44-A4F0-9C449AD9FEF5}"/>
                </a:ext>
              </a:extLst>
            </p:cNvPr>
            <p:cNvSpPr/>
            <p:nvPr/>
          </p:nvSpPr>
          <p:spPr>
            <a:xfrm>
              <a:off x="2082800" y="2509520"/>
              <a:ext cx="375920" cy="33528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A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円/楕円 7">
              <a:extLst>
                <a:ext uri="{FF2B5EF4-FFF2-40B4-BE49-F238E27FC236}">
                  <a16:creationId xmlns:a16="http://schemas.microsoft.com/office/drawing/2014/main" id="{1E97430C-7522-4D4F-9F15-EADD8A902AFB}"/>
                </a:ext>
              </a:extLst>
            </p:cNvPr>
            <p:cNvSpPr/>
            <p:nvPr/>
          </p:nvSpPr>
          <p:spPr>
            <a:xfrm>
              <a:off x="4348480" y="2438400"/>
              <a:ext cx="375920" cy="33528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E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9" name="円/楕円 8">
              <a:extLst>
                <a:ext uri="{FF2B5EF4-FFF2-40B4-BE49-F238E27FC236}">
                  <a16:creationId xmlns:a16="http://schemas.microsoft.com/office/drawing/2014/main" id="{AAC5C1AC-5823-B045-A324-D9E71D2EE8B8}"/>
                </a:ext>
              </a:extLst>
            </p:cNvPr>
            <p:cNvSpPr/>
            <p:nvPr/>
          </p:nvSpPr>
          <p:spPr>
            <a:xfrm>
              <a:off x="6685280" y="2489200"/>
              <a:ext cx="375920" cy="33528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I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テキスト ボックス 9">
              <a:extLst>
                <a:ext uri="{FF2B5EF4-FFF2-40B4-BE49-F238E27FC236}">
                  <a16:creationId xmlns:a16="http://schemas.microsoft.com/office/drawing/2014/main" id="{6AC743CE-826E-B84D-8BD1-1E430F1AF1E4}"/>
                </a:ext>
              </a:extLst>
            </p:cNvPr>
            <p:cNvSpPr txBox="1"/>
            <p:nvPr/>
          </p:nvSpPr>
          <p:spPr>
            <a:xfrm>
              <a:off x="3251200" y="1402080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/>
                <a:t>3</a:t>
              </a:r>
              <a:endParaRPr kumimoji="1" lang="ja-JP" altLang="en-US"/>
            </a:p>
          </p:txBody>
        </p:sp>
        <p:sp>
          <p:nvSpPr>
            <p:cNvPr id="11" name="テキスト ボックス 10">
              <a:extLst>
                <a:ext uri="{FF2B5EF4-FFF2-40B4-BE49-F238E27FC236}">
                  <a16:creationId xmlns:a16="http://schemas.microsoft.com/office/drawing/2014/main" id="{83D96DE4-6B4D-EE4E-AC48-7D3F708367BD}"/>
                </a:ext>
              </a:extLst>
            </p:cNvPr>
            <p:cNvSpPr txBox="1"/>
            <p:nvPr/>
          </p:nvSpPr>
          <p:spPr>
            <a:xfrm>
              <a:off x="5496560" y="3129280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/>
                <a:t>10</a:t>
              </a:r>
              <a:endParaRPr kumimoji="1" lang="ja-JP" altLang="en-US"/>
            </a:p>
          </p:txBody>
        </p:sp>
      </p:grp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A136015F-8030-E048-82D1-D115A6FA9D25}"/>
              </a:ext>
            </a:extLst>
          </p:cNvPr>
          <p:cNvSpPr txBox="1"/>
          <p:nvPr/>
        </p:nvSpPr>
        <p:spPr>
          <a:xfrm>
            <a:off x="827584" y="4221088"/>
            <a:ext cx="80121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もし最短経路が「</a:t>
            </a:r>
            <a:r>
              <a:rPr kumimoji="1" lang="en-US" altLang="ja-JP" sz="2800"/>
              <a:t>A – E – I </a:t>
            </a:r>
            <a:r>
              <a:rPr kumimoji="1" lang="ja-JP" altLang="en-US" sz="2800"/>
              <a:t>」という経路であれば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954F1A3E-7EDB-BD4A-BB57-CE5E844EB1B9}"/>
              </a:ext>
            </a:extLst>
          </p:cNvPr>
          <p:cNvSpPr txBox="1"/>
          <p:nvPr/>
        </p:nvSpPr>
        <p:spPr>
          <a:xfrm>
            <a:off x="179512" y="5301208"/>
            <a:ext cx="26212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/>
              <a:t>A</a:t>
            </a:r>
            <a:r>
              <a:rPr lang="ja-JP" altLang="en-US" sz="2400"/>
              <a:t>から</a:t>
            </a:r>
            <a:r>
              <a:rPr lang="en-US" altLang="ja-JP" sz="2400"/>
              <a:t>I</a:t>
            </a:r>
            <a:r>
              <a:rPr lang="ja-JP" altLang="en-US" sz="2400"/>
              <a:t>に含まれる</a:t>
            </a:r>
            <a:endParaRPr kumimoji="1" lang="en-US" altLang="ja-JP" sz="2400"/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72209F9B-68C8-BF49-BCBA-4F8139D3A2CD}"/>
              </a:ext>
            </a:extLst>
          </p:cNvPr>
          <p:cNvSpPr/>
          <p:nvPr/>
        </p:nvSpPr>
        <p:spPr>
          <a:xfrm>
            <a:off x="2699792" y="5157192"/>
            <a:ext cx="309634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2400"/>
              <a:t>「</a:t>
            </a:r>
            <a:r>
              <a:rPr lang="en-US" altLang="ja-JP" sz="2400"/>
              <a:t>A</a:t>
            </a:r>
            <a:r>
              <a:rPr lang="ja-JP" altLang="en-US" sz="2400"/>
              <a:t>から</a:t>
            </a:r>
            <a:r>
              <a:rPr lang="en-US" altLang="ja-JP" sz="2400"/>
              <a:t>E</a:t>
            </a:r>
            <a:r>
              <a:rPr lang="ja-JP" altLang="en-US" sz="2400"/>
              <a:t>」への経路</a:t>
            </a:r>
            <a:endParaRPr lang="en-US" altLang="ja-JP" sz="2400"/>
          </a:p>
          <a:p>
            <a:r>
              <a:rPr lang="ja-JP" altLang="en-US" sz="2400"/>
              <a:t>「</a:t>
            </a:r>
            <a:r>
              <a:rPr lang="en-US" altLang="ja-JP" sz="2400"/>
              <a:t>E</a:t>
            </a:r>
            <a:r>
              <a:rPr lang="ja-JP" altLang="en-US" sz="2400"/>
              <a:t>から</a:t>
            </a:r>
            <a:r>
              <a:rPr lang="en-US" altLang="ja-JP" sz="2400"/>
              <a:t>I</a:t>
            </a:r>
            <a:r>
              <a:rPr lang="ja-JP" altLang="en-US" sz="2400"/>
              <a:t>」への経路</a:t>
            </a:r>
            <a:endParaRPr lang="en-US" altLang="ja-JP" sz="2400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9E91A9F1-FEA4-9F45-9F48-4C067F937C9E}"/>
              </a:ext>
            </a:extLst>
          </p:cNvPr>
          <p:cNvSpPr txBox="1"/>
          <p:nvPr/>
        </p:nvSpPr>
        <p:spPr>
          <a:xfrm>
            <a:off x="5868144" y="5301208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/>
              <a:t>もそれぞれ最短</a:t>
            </a:r>
            <a:endParaRPr kumimoji="1" lang="en-US" altLang="ja-JP" sz="2400"/>
          </a:p>
        </p:txBody>
      </p:sp>
    </p:spTree>
    <p:extLst>
      <p:ext uri="{BB962C8B-B14F-4D97-AF65-F5344CB8AC3E}">
        <p14:creationId xmlns:p14="http://schemas.microsoft.com/office/powerpoint/2010/main" val="39326221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69257250-7EB5-A24C-99E0-BB6CDBC2C5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前回の解説：抽象構文木について</a:t>
            </a:r>
          </a:p>
        </p:txBody>
      </p:sp>
      <p:sp>
        <p:nvSpPr>
          <p:cNvPr id="3" name="円/楕円 2">
            <a:extLst>
              <a:ext uri="{FF2B5EF4-FFF2-40B4-BE49-F238E27FC236}">
                <a16:creationId xmlns:a16="http://schemas.microsoft.com/office/drawing/2014/main" id="{7729162C-E53A-DB46-A131-0A1BFA48F260}"/>
              </a:ext>
            </a:extLst>
          </p:cNvPr>
          <p:cNvSpPr/>
          <p:nvPr/>
        </p:nvSpPr>
        <p:spPr>
          <a:xfrm>
            <a:off x="4001743" y="1945667"/>
            <a:ext cx="576064" cy="57606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20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4" name="円/楕円 3">
            <a:extLst>
              <a:ext uri="{FF2B5EF4-FFF2-40B4-BE49-F238E27FC236}">
                <a16:creationId xmlns:a16="http://schemas.microsoft.com/office/drawing/2014/main" id="{74470A13-FEBF-AF42-A4EF-7F60121D3146}"/>
              </a:ext>
            </a:extLst>
          </p:cNvPr>
          <p:cNvSpPr/>
          <p:nvPr/>
        </p:nvSpPr>
        <p:spPr>
          <a:xfrm>
            <a:off x="4721823" y="1950222"/>
            <a:ext cx="576064" cy="57606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200" dirty="0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5" name="円/楕円 4">
            <a:extLst>
              <a:ext uri="{FF2B5EF4-FFF2-40B4-BE49-F238E27FC236}">
                <a16:creationId xmlns:a16="http://schemas.microsoft.com/office/drawing/2014/main" id="{3A1AFAFD-88F7-4F47-B271-C142AD54770D}"/>
              </a:ext>
            </a:extLst>
          </p:cNvPr>
          <p:cNvSpPr/>
          <p:nvPr/>
        </p:nvSpPr>
        <p:spPr>
          <a:xfrm>
            <a:off x="5441903" y="1945667"/>
            <a:ext cx="576064" cy="57606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20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94022205-A62F-C047-9DA7-605080AD54FF}"/>
              </a:ext>
            </a:extLst>
          </p:cNvPr>
          <p:cNvSpPr txBox="1"/>
          <p:nvPr/>
        </p:nvSpPr>
        <p:spPr>
          <a:xfrm>
            <a:off x="761383" y="1873659"/>
            <a:ext cx="156004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400" dirty="0"/>
              <a:t>“3+4”</a:t>
            </a:r>
            <a:endParaRPr kumimoji="1" lang="ja-JP" altLang="en-US" sz="4400"/>
          </a:p>
        </p:txBody>
      </p:sp>
      <p:sp>
        <p:nvSpPr>
          <p:cNvPr id="7" name="右矢印 6">
            <a:extLst>
              <a:ext uri="{FF2B5EF4-FFF2-40B4-BE49-F238E27FC236}">
                <a16:creationId xmlns:a16="http://schemas.microsoft.com/office/drawing/2014/main" id="{344CD0C0-58A4-B04E-B5A0-60AAE489775F}"/>
              </a:ext>
            </a:extLst>
          </p:cNvPr>
          <p:cNvSpPr/>
          <p:nvPr/>
        </p:nvSpPr>
        <p:spPr>
          <a:xfrm>
            <a:off x="2799673" y="2078359"/>
            <a:ext cx="432048" cy="36004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24F4A804-B5A8-1640-BEF2-7F1D82FF514C}"/>
              </a:ext>
            </a:extLst>
          </p:cNvPr>
          <p:cNvSpPr txBox="1"/>
          <p:nvPr/>
        </p:nvSpPr>
        <p:spPr>
          <a:xfrm>
            <a:off x="2321425" y="1539950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/>
              <a:t>字句解析</a:t>
            </a:r>
            <a:endParaRPr kumimoji="1" lang="ja-JP" altLang="en-US" sz="2400"/>
          </a:p>
        </p:txBody>
      </p:sp>
      <p:sp>
        <p:nvSpPr>
          <p:cNvPr id="10" name="円/楕円 9">
            <a:extLst>
              <a:ext uri="{FF2B5EF4-FFF2-40B4-BE49-F238E27FC236}">
                <a16:creationId xmlns:a16="http://schemas.microsoft.com/office/drawing/2014/main" id="{4CCB866B-999C-D041-8F02-FD605EA06C7C}"/>
              </a:ext>
            </a:extLst>
          </p:cNvPr>
          <p:cNvSpPr/>
          <p:nvPr/>
        </p:nvSpPr>
        <p:spPr>
          <a:xfrm>
            <a:off x="135377" y="4263571"/>
            <a:ext cx="576064" cy="57606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20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1" name="円/楕円 10">
            <a:extLst>
              <a:ext uri="{FF2B5EF4-FFF2-40B4-BE49-F238E27FC236}">
                <a16:creationId xmlns:a16="http://schemas.microsoft.com/office/drawing/2014/main" id="{AA453A0B-D18C-0246-854E-97481CBD3581}"/>
              </a:ext>
            </a:extLst>
          </p:cNvPr>
          <p:cNvSpPr/>
          <p:nvPr/>
        </p:nvSpPr>
        <p:spPr>
          <a:xfrm>
            <a:off x="855457" y="4268126"/>
            <a:ext cx="576064" cy="57606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200" dirty="0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12" name="円/楕円 11">
            <a:extLst>
              <a:ext uri="{FF2B5EF4-FFF2-40B4-BE49-F238E27FC236}">
                <a16:creationId xmlns:a16="http://schemas.microsoft.com/office/drawing/2014/main" id="{69811D13-18E1-004B-913F-E3D9346D8A34}"/>
              </a:ext>
            </a:extLst>
          </p:cNvPr>
          <p:cNvSpPr/>
          <p:nvPr/>
        </p:nvSpPr>
        <p:spPr>
          <a:xfrm>
            <a:off x="1575537" y="4263571"/>
            <a:ext cx="576064" cy="57606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20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3" name="右矢印 12">
            <a:extLst>
              <a:ext uri="{FF2B5EF4-FFF2-40B4-BE49-F238E27FC236}">
                <a16:creationId xmlns:a16="http://schemas.microsoft.com/office/drawing/2014/main" id="{2BC78D0B-8362-2146-8CE5-489377AF6399}"/>
              </a:ext>
            </a:extLst>
          </p:cNvPr>
          <p:cNvSpPr/>
          <p:nvPr/>
        </p:nvSpPr>
        <p:spPr>
          <a:xfrm>
            <a:off x="2799673" y="4371583"/>
            <a:ext cx="432048" cy="36004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6998FAE2-BB02-EF4E-815C-DFA129D82D69}"/>
              </a:ext>
            </a:extLst>
          </p:cNvPr>
          <p:cNvSpPr txBox="1"/>
          <p:nvPr/>
        </p:nvSpPr>
        <p:spPr>
          <a:xfrm>
            <a:off x="2367625" y="3801906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/>
              <a:t>構文解析</a:t>
            </a:r>
            <a:endParaRPr kumimoji="1" lang="ja-JP" altLang="en-US" sz="2400"/>
          </a:p>
        </p:txBody>
      </p:sp>
      <p:sp>
        <p:nvSpPr>
          <p:cNvPr id="16" name="角丸四角形 15">
            <a:extLst>
              <a:ext uri="{FF2B5EF4-FFF2-40B4-BE49-F238E27FC236}">
                <a16:creationId xmlns:a16="http://schemas.microsoft.com/office/drawing/2014/main" id="{F5BE0083-B448-A348-B150-9C4E95FC7718}"/>
              </a:ext>
            </a:extLst>
          </p:cNvPr>
          <p:cNvSpPr/>
          <p:nvPr/>
        </p:nvSpPr>
        <p:spPr>
          <a:xfrm>
            <a:off x="4095820" y="3746213"/>
            <a:ext cx="1894274" cy="50405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>
                <a:solidFill>
                  <a:schemeClr val="tx1"/>
                </a:solidFill>
              </a:rPr>
              <a:t>二項演算</a:t>
            </a:r>
          </a:p>
        </p:txBody>
      </p:sp>
      <p:sp>
        <p:nvSpPr>
          <p:cNvPr id="17" name="円/楕円 16">
            <a:extLst>
              <a:ext uri="{FF2B5EF4-FFF2-40B4-BE49-F238E27FC236}">
                <a16:creationId xmlns:a16="http://schemas.microsoft.com/office/drawing/2014/main" id="{3C13677A-A45A-3B45-80AB-5A46B3148B60}"/>
              </a:ext>
            </a:extLst>
          </p:cNvPr>
          <p:cNvSpPr/>
          <p:nvPr/>
        </p:nvSpPr>
        <p:spPr>
          <a:xfrm>
            <a:off x="4067944" y="4653136"/>
            <a:ext cx="576064" cy="57606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20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8" name="円/楕円 17">
            <a:extLst>
              <a:ext uri="{FF2B5EF4-FFF2-40B4-BE49-F238E27FC236}">
                <a16:creationId xmlns:a16="http://schemas.microsoft.com/office/drawing/2014/main" id="{CFB9E0A9-6A0D-D14D-8E36-1B89F8EAF2C3}"/>
              </a:ext>
            </a:extLst>
          </p:cNvPr>
          <p:cNvSpPr/>
          <p:nvPr/>
        </p:nvSpPr>
        <p:spPr>
          <a:xfrm>
            <a:off x="4754925" y="4657691"/>
            <a:ext cx="576064" cy="57606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200" dirty="0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19" name="円/楕円 18">
            <a:extLst>
              <a:ext uri="{FF2B5EF4-FFF2-40B4-BE49-F238E27FC236}">
                <a16:creationId xmlns:a16="http://schemas.microsoft.com/office/drawing/2014/main" id="{A5F46168-70CF-2F48-969A-3C9E12693783}"/>
              </a:ext>
            </a:extLst>
          </p:cNvPr>
          <p:cNvSpPr/>
          <p:nvPr/>
        </p:nvSpPr>
        <p:spPr>
          <a:xfrm>
            <a:off x="5436096" y="4653136"/>
            <a:ext cx="576064" cy="57606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200">
                <a:solidFill>
                  <a:schemeClr val="tx1"/>
                </a:solidFill>
              </a:rPr>
              <a:t>4</a:t>
            </a:r>
          </a:p>
        </p:txBody>
      </p:sp>
      <p:pic>
        <p:nvPicPr>
          <p:cNvPr id="20" name="図 19">
            <a:extLst>
              <a:ext uri="{FF2B5EF4-FFF2-40B4-BE49-F238E27FC236}">
                <a16:creationId xmlns:a16="http://schemas.microsoft.com/office/drawing/2014/main" id="{5ECD93D7-7D52-C44B-8BE1-FF290C9E69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1908" y="2438399"/>
            <a:ext cx="2360910" cy="2816810"/>
          </a:xfrm>
          <a:prstGeom prst="rect">
            <a:avLst/>
          </a:prstGeom>
        </p:spPr>
      </p:pic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27236A34-0A0E-0F49-A204-BE4BAD8E5307}"/>
              </a:ext>
            </a:extLst>
          </p:cNvPr>
          <p:cNvSpPr txBox="1"/>
          <p:nvPr/>
        </p:nvSpPr>
        <p:spPr>
          <a:xfrm>
            <a:off x="7142949" y="1968484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抽象構文木</a:t>
            </a:r>
          </a:p>
        </p:txBody>
      </p:sp>
      <p:cxnSp>
        <p:nvCxnSpPr>
          <p:cNvPr id="23" name="直線矢印コネクタ 22">
            <a:extLst>
              <a:ext uri="{FF2B5EF4-FFF2-40B4-BE49-F238E27FC236}">
                <a16:creationId xmlns:a16="http://schemas.microsoft.com/office/drawing/2014/main" id="{D87D7A64-E3C0-D043-B0DA-3285C7145EB1}"/>
              </a:ext>
            </a:extLst>
          </p:cNvPr>
          <p:cNvCxnSpPr>
            <a:stCxn id="16" idx="2"/>
            <a:endCxn id="17" idx="0"/>
          </p:cNvCxnSpPr>
          <p:nvPr/>
        </p:nvCxnSpPr>
        <p:spPr>
          <a:xfrm flipH="1">
            <a:off x="4355976" y="4250269"/>
            <a:ext cx="686981" cy="402867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矢印コネクタ 24">
            <a:extLst>
              <a:ext uri="{FF2B5EF4-FFF2-40B4-BE49-F238E27FC236}">
                <a16:creationId xmlns:a16="http://schemas.microsoft.com/office/drawing/2014/main" id="{FCC55600-4AB5-C847-8E6C-AD92B32C0852}"/>
              </a:ext>
            </a:extLst>
          </p:cNvPr>
          <p:cNvCxnSpPr>
            <a:stCxn id="16" idx="2"/>
            <a:endCxn id="18" idx="0"/>
          </p:cNvCxnSpPr>
          <p:nvPr/>
        </p:nvCxnSpPr>
        <p:spPr>
          <a:xfrm>
            <a:off x="5042957" y="4250269"/>
            <a:ext cx="0" cy="407422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矢印コネクタ 26">
            <a:extLst>
              <a:ext uri="{FF2B5EF4-FFF2-40B4-BE49-F238E27FC236}">
                <a16:creationId xmlns:a16="http://schemas.microsoft.com/office/drawing/2014/main" id="{6468C3D0-427E-8545-A6CE-F3A6C3854603}"/>
              </a:ext>
            </a:extLst>
          </p:cNvPr>
          <p:cNvCxnSpPr>
            <a:stCxn id="16" idx="2"/>
            <a:endCxn id="19" idx="0"/>
          </p:cNvCxnSpPr>
          <p:nvPr/>
        </p:nvCxnSpPr>
        <p:spPr>
          <a:xfrm>
            <a:off x="5042957" y="4250269"/>
            <a:ext cx="681171" cy="402867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角丸四角形 27">
            <a:extLst>
              <a:ext uri="{FF2B5EF4-FFF2-40B4-BE49-F238E27FC236}">
                <a16:creationId xmlns:a16="http://schemas.microsoft.com/office/drawing/2014/main" id="{6FB7A0E9-F8A4-E24B-8F4F-102B096EA3B1}"/>
              </a:ext>
            </a:extLst>
          </p:cNvPr>
          <p:cNvSpPr/>
          <p:nvPr/>
        </p:nvSpPr>
        <p:spPr>
          <a:xfrm>
            <a:off x="6598048" y="3903067"/>
            <a:ext cx="2545952" cy="1452725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698783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2E7B2C81-3397-BC4B-875D-13B13A46E1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最短経路問題の部分問題</a:t>
            </a:r>
          </a:p>
        </p:txBody>
      </p:sp>
      <p:sp>
        <p:nvSpPr>
          <p:cNvPr id="4" name="フリーフォーム 3">
            <a:extLst>
              <a:ext uri="{FF2B5EF4-FFF2-40B4-BE49-F238E27FC236}">
                <a16:creationId xmlns:a16="http://schemas.microsoft.com/office/drawing/2014/main" id="{20D89640-46EF-394D-B004-560D873FBA50}"/>
              </a:ext>
            </a:extLst>
          </p:cNvPr>
          <p:cNvSpPr/>
          <p:nvPr/>
        </p:nvSpPr>
        <p:spPr>
          <a:xfrm>
            <a:off x="1691680" y="2924944"/>
            <a:ext cx="2825114" cy="963667"/>
          </a:xfrm>
          <a:custGeom>
            <a:avLst/>
            <a:gdLst>
              <a:gd name="connsiteX0" fmla="*/ 0 w 2286000"/>
              <a:gd name="connsiteY0" fmla="*/ 782526 h 782526"/>
              <a:gd name="connsiteX1" fmla="*/ 1229360 w 2286000"/>
              <a:gd name="connsiteY1" fmla="*/ 206 h 782526"/>
              <a:gd name="connsiteX2" fmla="*/ 2286000 w 2286000"/>
              <a:gd name="connsiteY2" fmla="*/ 721566 h 782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86000" h="782526">
                <a:moveTo>
                  <a:pt x="0" y="782526"/>
                </a:moveTo>
                <a:cubicBezTo>
                  <a:pt x="424180" y="396446"/>
                  <a:pt x="848360" y="10366"/>
                  <a:pt x="1229360" y="206"/>
                </a:cubicBezTo>
                <a:cubicBezTo>
                  <a:pt x="1610360" y="-9954"/>
                  <a:pt x="1948180" y="355806"/>
                  <a:pt x="2286000" y="721566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フリーフォーム 4">
            <a:extLst>
              <a:ext uri="{FF2B5EF4-FFF2-40B4-BE49-F238E27FC236}">
                <a16:creationId xmlns:a16="http://schemas.microsoft.com/office/drawing/2014/main" id="{41DDDCE6-AD4A-224D-99CA-4C3721FD92C9}"/>
              </a:ext>
            </a:extLst>
          </p:cNvPr>
          <p:cNvSpPr/>
          <p:nvPr/>
        </p:nvSpPr>
        <p:spPr>
          <a:xfrm>
            <a:off x="4633965" y="2911925"/>
            <a:ext cx="2877190" cy="1080837"/>
          </a:xfrm>
          <a:custGeom>
            <a:avLst/>
            <a:gdLst>
              <a:gd name="connsiteX0" fmla="*/ 0 w 2286000"/>
              <a:gd name="connsiteY0" fmla="*/ 782526 h 782526"/>
              <a:gd name="connsiteX1" fmla="*/ 1229360 w 2286000"/>
              <a:gd name="connsiteY1" fmla="*/ 206 h 782526"/>
              <a:gd name="connsiteX2" fmla="*/ 2286000 w 2286000"/>
              <a:gd name="connsiteY2" fmla="*/ 721566 h 782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86000" h="782526">
                <a:moveTo>
                  <a:pt x="0" y="782526"/>
                </a:moveTo>
                <a:cubicBezTo>
                  <a:pt x="424180" y="396446"/>
                  <a:pt x="848360" y="10366"/>
                  <a:pt x="1229360" y="206"/>
                </a:cubicBezTo>
                <a:cubicBezTo>
                  <a:pt x="1610360" y="-9954"/>
                  <a:pt x="1948180" y="355806"/>
                  <a:pt x="2286000" y="721566"/>
                </a:cubicBezTo>
              </a:path>
            </a:pathLst>
          </a:custGeom>
          <a:noFill/>
          <a:ln w="381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フリーフォーム 5">
            <a:extLst>
              <a:ext uri="{FF2B5EF4-FFF2-40B4-BE49-F238E27FC236}">
                <a16:creationId xmlns:a16="http://schemas.microsoft.com/office/drawing/2014/main" id="{723AA585-97DE-9344-94C8-20487B22F6BF}"/>
              </a:ext>
            </a:extLst>
          </p:cNvPr>
          <p:cNvSpPr/>
          <p:nvPr/>
        </p:nvSpPr>
        <p:spPr>
          <a:xfrm rot="10800000">
            <a:off x="1730737" y="4187783"/>
            <a:ext cx="2825114" cy="963667"/>
          </a:xfrm>
          <a:custGeom>
            <a:avLst/>
            <a:gdLst>
              <a:gd name="connsiteX0" fmla="*/ 0 w 2286000"/>
              <a:gd name="connsiteY0" fmla="*/ 782526 h 782526"/>
              <a:gd name="connsiteX1" fmla="*/ 1229360 w 2286000"/>
              <a:gd name="connsiteY1" fmla="*/ 206 h 782526"/>
              <a:gd name="connsiteX2" fmla="*/ 2286000 w 2286000"/>
              <a:gd name="connsiteY2" fmla="*/ 721566 h 782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86000" h="782526">
                <a:moveTo>
                  <a:pt x="0" y="782526"/>
                </a:moveTo>
                <a:cubicBezTo>
                  <a:pt x="424180" y="396446"/>
                  <a:pt x="848360" y="10366"/>
                  <a:pt x="1229360" y="206"/>
                </a:cubicBezTo>
                <a:cubicBezTo>
                  <a:pt x="1610360" y="-9954"/>
                  <a:pt x="1948180" y="355806"/>
                  <a:pt x="2286000" y="721566"/>
                </a:cubicBezTo>
              </a:path>
            </a:pathLst>
          </a:custGeom>
          <a:noFill/>
          <a:ln w="38100">
            <a:solidFill>
              <a:srgbClr val="011893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フリーフォーム 6">
            <a:extLst>
              <a:ext uri="{FF2B5EF4-FFF2-40B4-BE49-F238E27FC236}">
                <a16:creationId xmlns:a16="http://schemas.microsoft.com/office/drawing/2014/main" id="{B2ED4845-4A64-1B46-B395-E7184D086F2C}"/>
              </a:ext>
            </a:extLst>
          </p:cNvPr>
          <p:cNvSpPr/>
          <p:nvPr/>
        </p:nvSpPr>
        <p:spPr>
          <a:xfrm rot="10800000">
            <a:off x="4686040" y="4096651"/>
            <a:ext cx="2877190" cy="1080837"/>
          </a:xfrm>
          <a:custGeom>
            <a:avLst/>
            <a:gdLst>
              <a:gd name="connsiteX0" fmla="*/ 0 w 2286000"/>
              <a:gd name="connsiteY0" fmla="*/ 782526 h 782526"/>
              <a:gd name="connsiteX1" fmla="*/ 1229360 w 2286000"/>
              <a:gd name="connsiteY1" fmla="*/ 206 h 782526"/>
              <a:gd name="connsiteX2" fmla="*/ 2286000 w 2286000"/>
              <a:gd name="connsiteY2" fmla="*/ 721566 h 782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86000" h="782526">
                <a:moveTo>
                  <a:pt x="0" y="782526"/>
                </a:moveTo>
                <a:cubicBezTo>
                  <a:pt x="424180" y="396446"/>
                  <a:pt x="848360" y="10366"/>
                  <a:pt x="1229360" y="206"/>
                </a:cubicBezTo>
                <a:cubicBezTo>
                  <a:pt x="1610360" y="-9954"/>
                  <a:pt x="1948180" y="355806"/>
                  <a:pt x="2286000" y="721566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円/楕円 7">
            <a:extLst>
              <a:ext uri="{FF2B5EF4-FFF2-40B4-BE49-F238E27FC236}">
                <a16:creationId xmlns:a16="http://schemas.microsoft.com/office/drawing/2014/main" id="{C02D874C-CDA7-3D48-A9B4-CEA8473F1E5E}"/>
              </a:ext>
            </a:extLst>
          </p:cNvPr>
          <p:cNvSpPr/>
          <p:nvPr/>
        </p:nvSpPr>
        <p:spPr>
          <a:xfrm>
            <a:off x="1457339" y="3849554"/>
            <a:ext cx="481701" cy="429626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A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9" name="円/楕円 8">
            <a:extLst>
              <a:ext uri="{FF2B5EF4-FFF2-40B4-BE49-F238E27FC236}">
                <a16:creationId xmlns:a16="http://schemas.microsoft.com/office/drawing/2014/main" id="{F26504BE-E153-7849-BF89-0903C707B969}"/>
              </a:ext>
            </a:extLst>
          </p:cNvPr>
          <p:cNvSpPr/>
          <p:nvPr/>
        </p:nvSpPr>
        <p:spPr>
          <a:xfrm>
            <a:off x="4360566" y="3758422"/>
            <a:ext cx="481701" cy="42962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E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0" name="円/楕円 9">
            <a:extLst>
              <a:ext uri="{FF2B5EF4-FFF2-40B4-BE49-F238E27FC236}">
                <a16:creationId xmlns:a16="http://schemas.microsoft.com/office/drawing/2014/main" id="{4E5CC93B-C5A4-244B-83EF-A7BB527D4BA4}"/>
              </a:ext>
            </a:extLst>
          </p:cNvPr>
          <p:cNvSpPr/>
          <p:nvPr/>
        </p:nvSpPr>
        <p:spPr>
          <a:xfrm>
            <a:off x="7354927" y="3823516"/>
            <a:ext cx="481701" cy="429626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I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156F2332-A09E-5449-888F-EB768F7DA444}"/>
              </a:ext>
            </a:extLst>
          </p:cNvPr>
          <p:cNvSpPr txBox="1"/>
          <p:nvPr/>
        </p:nvSpPr>
        <p:spPr>
          <a:xfrm>
            <a:off x="2954519" y="2430488"/>
            <a:ext cx="386578" cy="4732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3</a:t>
            </a:r>
            <a:endParaRPr kumimoji="1" lang="ja-JP" altLang="en-US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A1239985-E532-F148-AA2A-93652268E56C}"/>
              </a:ext>
            </a:extLst>
          </p:cNvPr>
          <p:cNvSpPr txBox="1"/>
          <p:nvPr/>
        </p:nvSpPr>
        <p:spPr>
          <a:xfrm>
            <a:off x="5831709" y="4643711"/>
            <a:ext cx="536525" cy="4732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10</a:t>
            </a:r>
            <a:endParaRPr kumimoji="1" lang="ja-JP" altLang="en-US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5A38E9E9-B341-6D4D-8ECB-78110489E428}"/>
              </a:ext>
            </a:extLst>
          </p:cNvPr>
          <p:cNvSpPr txBox="1"/>
          <p:nvPr/>
        </p:nvSpPr>
        <p:spPr>
          <a:xfrm>
            <a:off x="2969507" y="523880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2</a:t>
            </a:r>
            <a:endParaRPr kumimoji="1" lang="ja-JP" altLang="en-US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4642C455-8746-F44A-9FC4-75E27092E0E4}"/>
              </a:ext>
            </a:extLst>
          </p:cNvPr>
          <p:cNvSpPr txBox="1"/>
          <p:nvPr/>
        </p:nvSpPr>
        <p:spPr>
          <a:xfrm>
            <a:off x="323528" y="980728"/>
            <a:ext cx="895309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もし</a:t>
            </a:r>
            <a:r>
              <a:rPr kumimoji="1" lang="en-US" altLang="ja-JP" sz="2400"/>
              <a:t>A-E</a:t>
            </a:r>
            <a:r>
              <a:rPr kumimoji="1" lang="ja-JP" altLang="en-US" sz="2400"/>
              <a:t>に、より低コストな経路があったら？</a:t>
            </a:r>
            <a:endParaRPr kumimoji="1" lang="en-US" altLang="ja-JP" sz="2400"/>
          </a:p>
          <a:p>
            <a:r>
              <a:rPr lang="en-US" altLang="ja-JP" sz="2400"/>
              <a:t>A-E</a:t>
            </a:r>
            <a:r>
              <a:rPr lang="ja-JP" altLang="en-US" sz="2400"/>
              <a:t>の経路としてそちらを選んだ方がトータルコストが下がる</a:t>
            </a:r>
            <a:endParaRPr lang="en-US" altLang="ja-JP" sz="2400"/>
          </a:p>
          <a:p>
            <a:r>
              <a:rPr kumimoji="1" lang="en-US" altLang="ja-JP" sz="2400"/>
              <a:t>A-E-I</a:t>
            </a:r>
            <a:r>
              <a:rPr kumimoji="1" lang="ja-JP" altLang="en-US" sz="2400"/>
              <a:t>が最短経路であることに矛盾</a:t>
            </a: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4E5DDA6E-D51B-BA42-A525-2F2357A4F544}"/>
              </a:ext>
            </a:extLst>
          </p:cNvPr>
          <p:cNvSpPr txBox="1"/>
          <p:nvPr/>
        </p:nvSpPr>
        <p:spPr>
          <a:xfrm>
            <a:off x="1115616" y="5589240"/>
            <a:ext cx="73661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最短経路に含まれる任意の二点間経路は最短</a:t>
            </a:r>
          </a:p>
        </p:txBody>
      </p:sp>
    </p:spTree>
    <p:extLst>
      <p:ext uri="{BB962C8B-B14F-4D97-AF65-F5344CB8AC3E}">
        <p14:creationId xmlns:p14="http://schemas.microsoft.com/office/powerpoint/2010/main" val="11146358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FC15FE84-6BA3-CE4B-9520-44B46F8FB6F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最短経路問題</a:t>
            </a:r>
          </a:p>
        </p:txBody>
      </p:sp>
      <p:sp>
        <p:nvSpPr>
          <p:cNvPr id="3" name="円/楕円 2">
            <a:extLst>
              <a:ext uri="{FF2B5EF4-FFF2-40B4-BE49-F238E27FC236}">
                <a16:creationId xmlns:a16="http://schemas.microsoft.com/office/drawing/2014/main" id="{DFCC39FC-567B-8E49-A35A-219B39964FEA}"/>
              </a:ext>
            </a:extLst>
          </p:cNvPr>
          <p:cNvSpPr/>
          <p:nvPr/>
        </p:nvSpPr>
        <p:spPr>
          <a:xfrm>
            <a:off x="1162416" y="3412173"/>
            <a:ext cx="470136" cy="41931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A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4" name="円/楕円 3">
            <a:extLst>
              <a:ext uri="{FF2B5EF4-FFF2-40B4-BE49-F238E27FC236}">
                <a16:creationId xmlns:a16="http://schemas.microsoft.com/office/drawing/2014/main" id="{B26D2EA1-1E94-384E-BB93-13F83110D8AB}"/>
              </a:ext>
            </a:extLst>
          </p:cNvPr>
          <p:cNvSpPr/>
          <p:nvPr/>
        </p:nvSpPr>
        <p:spPr>
          <a:xfrm>
            <a:off x="2547410" y="2484609"/>
            <a:ext cx="470136" cy="4193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B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5" name="円/楕円 4">
            <a:extLst>
              <a:ext uri="{FF2B5EF4-FFF2-40B4-BE49-F238E27FC236}">
                <a16:creationId xmlns:a16="http://schemas.microsoft.com/office/drawing/2014/main" id="{20D73981-0208-FE40-9C3D-00552EF17007}"/>
              </a:ext>
            </a:extLst>
          </p:cNvPr>
          <p:cNvSpPr/>
          <p:nvPr/>
        </p:nvSpPr>
        <p:spPr>
          <a:xfrm>
            <a:off x="2547410" y="4276207"/>
            <a:ext cx="470136" cy="4193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C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6" name="円/楕円 5">
            <a:extLst>
              <a:ext uri="{FF2B5EF4-FFF2-40B4-BE49-F238E27FC236}">
                <a16:creationId xmlns:a16="http://schemas.microsoft.com/office/drawing/2014/main" id="{9B456F24-CEC7-A440-82C0-389B78D4783F}"/>
              </a:ext>
            </a:extLst>
          </p:cNvPr>
          <p:cNvSpPr/>
          <p:nvPr/>
        </p:nvSpPr>
        <p:spPr>
          <a:xfrm>
            <a:off x="3995936" y="1531631"/>
            <a:ext cx="470136" cy="4193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D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7" name="円/楕円 6">
            <a:extLst>
              <a:ext uri="{FF2B5EF4-FFF2-40B4-BE49-F238E27FC236}">
                <a16:creationId xmlns:a16="http://schemas.microsoft.com/office/drawing/2014/main" id="{41AC5C77-A9AA-D440-8C72-7914DEE1197E}"/>
              </a:ext>
            </a:extLst>
          </p:cNvPr>
          <p:cNvSpPr/>
          <p:nvPr/>
        </p:nvSpPr>
        <p:spPr>
          <a:xfrm>
            <a:off x="3995936" y="3323229"/>
            <a:ext cx="470136" cy="4193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E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8" name="円/楕円 7">
            <a:extLst>
              <a:ext uri="{FF2B5EF4-FFF2-40B4-BE49-F238E27FC236}">
                <a16:creationId xmlns:a16="http://schemas.microsoft.com/office/drawing/2014/main" id="{7170277B-5644-CC4F-9F4B-309D1870D8A5}"/>
              </a:ext>
            </a:extLst>
          </p:cNvPr>
          <p:cNvSpPr/>
          <p:nvPr/>
        </p:nvSpPr>
        <p:spPr>
          <a:xfrm>
            <a:off x="3995936" y="5013176"/>
            <a:ext cx="470136" cy="4193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>
                <a:solidFill>
                  <a:schemeClr val="tx1"/>
                </a:solidFill>
              </a:rPr>
              <a:t>F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9" name="円/楕円 8">
            <a:extLst>
              <a:ext uri="{FF2B5EF4-FFF2-40B4-BE49-F238E27FC236}">
                <a16:creationId xmlns:a16="http://schemas.microsoft.com/office/drawing/2014/main" id="{7BA5A5DA-323B-1942-AF9E-7A6B7909D518}"/>
              </a:ext>
            </a:extLst>
          </p:cNvPr>
          <p:cNvSpPr/>
          <p:nvPr/>
        </p:nvSpPr>
        <p:spPr>
          <a:xfrm>
            <a:off x="5368224" y="2459196"/>
            <a:ext cx="470136" cy="419310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G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0" name="円/楕円 9">
            <a:extLst>
              <a:ext uri="{FF2B5EF4-FFF2-40B4-BE49-F238E27FC236}">
                <a16:creationId xmlns:a16="http://schemas.microsoft.com/office/drawing/2014/main" id="{94B530C3-0EDC-6C4F-B346-5164F8D17A54}"/>
              </a:ext>
            </a:extLst>
          </p:cNvPr>
          <p:cNvSpPr/>
          <p:nvPr/>
        </p:nvSpPr>
        <p:spPr>
          <a:xfrm>
            <a:off x="5368224" y="4250794"/>
            <a:ext cx="470136" cy="419310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H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1" name="円/楕円 10">
            <a:extLst>
              <a:ext uri="{FF2B5EF4-FFF2-40B4-BE49-F238E27FC236}">
                <a16:creationId xmlns:a16="http://schemas.microsoft.com/office/drawing/2014/main" id="{F1D060FF-8134-3B41-8219-D9FBE7F89A35}"/>
              </a:ext>
            </a:extLst>
          </p:cNvPr>
          <p:cNvSpPr/>
          <p:nvPr/>
        </p:nvSpPr>
        <p:spPr>
          <a:xfrm>
            <a:off x="6918400" y="3386761"/>
            <a:ext cx="470136" cy="419310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I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6B56B350-FD4F-5A4D-A358-DB507EF79808}"/>
              </a:ext>
            </a:extLst>
          </p:cNvPr>
          <p:cNvCxnSpPr>
            <a:cxnSpLocks/>
            <a:stCxn id="3" idx="7"/>
            <a:endCxn id="4" idx="2"/>
          </p:cNvCxnSpPr>
          <p:nvPr/>
        </p:nvCxnSpPr>
        <p:spPr>
          <a:xfrm flipV="1">
            <a:off x="1563702" y="2694264"/>
            <a:ext cx="983708" cy="77931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A5C89780-67EA-B84A-807D-3D1511AE9517}"/>
              </a:ext>
            </a:extLst>
          </p:cNvPr>
          <p:cNvCxnSpPr>
            <a:cxnSpLocks/>
            <a:stCxn id="4" idx="7"/>
            <a:endCxn id="6" idx="2"/>
          </p:cNvCxnSpPr>
          <p:nvPr/>
        </p:nvCxnSpPr>
        <p:spPr>
          <a:xfrm flipV="1">
            <a:off x="2948696" y="1741286"/>
            <a:ext cx="1047240" cy="80473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9F632733-4796-324D-BE3B-E13733FB631B}"/>
              </a:ext>
            </a:extLst>
          </p:cNvPr>
          <p:cNvCxnSpPr>
            <a:cxnSpLocks/>
            <a:stCxn id="6" idx="6"/>
            <a:endCxn id="9" idx="1"/>
          </p:cNvCxnSpPr>
          <p:nvPr/>
        </p:nvCxnSpPr>
        <p:spPr>
          <a:xfrm>
            <a:off x="4466072" y="1741286"/>
            <a:ext cx="971002" cy="77931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E1EFE607-CA39-0F43-AB86-13D9EF23A490}"/>
              </a:ext>
            </a:extLst>
          </p:cNvPr>
          <p:cNvCxnSpPr>
            <a:cxnSpLocks/>
            <a:stCxn id="9" idx="6"/>
            <a:endCxn id="11" idx="1"/>
          </p:cNvCxnSpPr>
          <p:nvPr/>
        </p:nvCxnSpPr>
        <p:spPr>
          <a:xfrm>
            <a:off x="5838359" y="2668851"/>
            <a:ext cx="1148891" cy="77931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コネクタ 15">
            <a:extLst>
              <a:ext uri="{FF2B5EF4-FFF2-40B4-BE49-F238E27FC236}">
                <a16:creationId xmlns:a16="http://schemas.microsoft.com/office/drawing/2014/main" id="{ECD65B9B-1F4E-E04C-8189-6281136075FC}"/>
              </a:ext>
            </a:extLst>
          </p:cNvPr>
          <p:cNvCxnSpPr>
            <a:stCxn id="3" idx="5"/>
            <a:endCxn id="5" idx="2"/>
          </p:cNvCxnSpPr>
          <p:nvPr/>
        </p:nvCxnSpPr>
        <p:spPr>
          <a:xfrm>
            <a:off x="1563702" y="3770077"/>
            <a:ext cx="983708" cy="71578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コネクタ 16">
            <a:extLst>
              <a:ext uri="{FF2B5EF4-FFF2-40B4-BE49-F238E27FC236}">
                <a16:creationId xmlns:a16="http://schemas.microsoft.com/office/drawing/2014/main" id="{3B31FEED-5541-6644-A46D-5267F570EDA3}"/>
              </a:ext>
            </a:extLst>
          </p:cNvPr>
          <p:cNvCxnSpPr>
            <a:stCxn id="5" idx="5"/>
            <a:endCxn id="8" idx="2"/>
          </p:cNvCxnSpPr>
          <p:nvPr/>
        </p:nvCxnSpPr>
        <p:spPr>
          <a:xfrm>
            <a:off x="2948696" y="4634110"/>
            <a:ext cx="1047240" cy="58872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コネクタ 17">
            <a:extLst>
              <a:ext uri="{FF2B5EF4-FFF2-40B4-BE49-F238E27FC236}">
                <a16:creationId xmlns:a16="http://schemas.microsoft.com/office/drawing/2014/main" id="{55168521-0A8A-434B-AB0E-F765D9D17E1B}"/>
              </a:ext>
            </a:extLst>
          </p:cNvPr>
          <p:cNvCxnSpPr>
            <a:stCxn id="8" idx="6"/>
            <a:endCxn id="10" idx="3"/>
          </p:cNvCxnSpPr>
          <p:nvPr/>
        </p:nvCxnSpPr>
        <p:spPr>
          <a:xfrm flipV="1">
            <a:off x="4466072" y="4608697"/>
            <a:ext cx="971002" cy="61413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コネクタ 18">
            <a:extLst>
              <a:ext uri="{FF2B5EF4-FFF2-40B4-BE49-F238E27FC236}">
                <a16:creationId xmlns:a16="http://schemas.microsoft.com/office/drawing/2014/main" id="{DF747A1C-DEC3-F843-AD87-1E474560F0F6}"/>
              </a:ext>
            </a:extLst>
          </p:cNvPr>
          <p:cNvCxnSpPr>
            <a:stCxn id="10" idx="6"/>
            <a:endCxn id="11" idx="3"/>
          </p:cNvCxnSpPr>
          <p:nvPr/>
        </p:nvCxnSpPr>
        <p:spPr>
          <a:xfrm flipV="1">
            <a:off x="5838359" y="3744664"/>
            <a:ext cx="1148891" cy="71578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コネクタ 19">
            <a:extLst>
              <a:ext uri="{FF2B5EF4-FFF2-40B4-BE49-F238E27FC236}">
                <a16:creationId xmlns:a16="http://schemas.microsoft.com/office/drawing/2014/main" id="{74EFC655-38EA-834D-AA8F-11B06C44010B}"/>
              </a:ext>
            </a:extLst>
          </p:cNvPr>
          <p:cNvCxnSpPr>
            <a:stCxn id="4" idx="6"/>
            <a:endCxn id="7" idx="1"/>
          </p:cNvCxnSpPr>
          <p:nvPr/>
        </p:nvCxnSpPr>
        <p:spPr>
          <a:xfrm>
            <a:off x="3017546" y="2694264"/>
            <a:ext cx="1047240" cy="69037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コネクタ 20">
            <a:extLst>
              <a:ext uri="{FF2B5EF4-FFF2-40B4-BE49-F238E27FC236}">
                <a16:creationId xmlns:a16="http://schemas.microsoft.com/office/drawing/2014/main" id="{3CF4CCE9-5CC0-2E48-B212-F106D9BCE92B}"/>
              </a:ext>
            </a:extLst>
          </p:cNvPr>
          <p:cNvCxnSpPr>
            <a:cxnSpLocks/>
            <a:stCxn id="5" idx="7"/>
            <a:endCxn id="7" idx="3"/>
          </p:cNvCxnSpPr>
          <p:nvPr/>
        </p:nvCxnSpPr>
        <p:spPr>
          <a:xfrm flipV="1">
            <a:off x="2948696" y="3681132"/>
            <a:ext cx="1116089" cy="65648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コネクタ 21">
            <a:extLst>
              <a:ext uri="{FF2B5EF4-FFF2-40B4-BE49-F238E27FC236}">
                <a16:creationId xmlns:a16="http://schemas.microsoft.com/office/drawing/2014/main" id="{3AB9E0CD-B2C1-E54E-8BB0-FDBD45B756D1}"/>
              </a:ext>
            </a:extLst>
          </p:cNvPr>
          <p:cNvCxnSpPr>
            <a:stCxn id="7" idx="7"/>
            <a:endCxn id="9" idx="3"/>
          </p:cNvCxnSpPr>
          <p:nvPr/>
        </p:nvCxnSpPr>
        <p:spPr>
          <a:xfrm flipV="1">
            <a:off x="4397222" y="2817099"/>
            <a:ext cx="1039851" cy="56753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コネクタ 22">
            <a:extLst>
              <a:ext uri="{FF2B5EF4-FFF2-40B4-BE49-F238E27FC236}">
                <a16:creationId xmlns:a16="http://schemas.microsoft.com/office/drawing/2014/main" id="{429F8ADC-70AF-7F41-B895-BBC937114693}"/>
              </a:ext>
            </a:extLst>
          </p:cNvPr>
          <p:cNvCxnSpPr>
            <a:stCxn id="7" idx="5"/>
            <a:endCxn id="10" idx="1"/>
          </p:cNvCxnSpPr>
          <p:nvPr/>
        </p:nvCxnSpPr>
        <p:spPr>
          <a:xfrm>
            <a:off x="4397222" y="3681132"/>
            <a:ext cx="1039851" cy="63106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8CE5ED3B-50B8-6F44-8969-A029CFE7C1A8}"/>
              </a:ext>
            </a:extLst>
          </p:cNvPr>
          <p:cNvSpPr txBox="1"/>
          <p:nvPr/>
        </p:nvSpPr>
        <p:spPr>
          <a:xfrm>
            <a:off x="6422852" y="2726030"/>
            <a:ext cx="377297" cy="4618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/>
              <a:t>1</a:t>
            </a:r>
            <a:endParaRPr kumimoji="1" lang="ja-JP" altLang="en-US"/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45C8B6F0-E169-2142-8190-13F454954A5E}"/>
              </a:ext>
            </a:extLst>
          </p:cNvPr>
          <p:cNvSpPr txBox="1"/>
          <p:nvPr/>
        </p:nvSpPr>
        <p:spPr>
          <a:xfrm>
            <a:off x="6384733" y="4136436"/>
            <a:ext cx="377297" cy="4618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/>
              <a:t>2</a:t>
            </a:r>
            <a:endParaRPr kumimoji="1" lang="ja-JP" altLang="en-US"/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5911712E-9C5A-9A40-AA30-E573CBB3F4B0}"/>
              </a:ext>
            </a:extLst>
          </p:cNvPr>
          <p:cNvSpPr txBox="1"/>
          <p:nvPr/>
        </p:nvSpPr>
        <p:spPr>
          <a:xfrm>
            <a:off x="539552" y="980728"/>
            <a:ext cx="66479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いま、「部分問題」が解けているとする</a:t>
            </a:r>
          </a:p>
        </p:txBody>
      </p: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9A4B9992-2E7A-9B46-A54A-2081EF75B4A4}"/>
              </a:ext>
            </a:extLst>
          </p:cNvPr>
          <p:cNvSpPr txBox="1"/>
          <p:nvPr/>
        </p:nvSpPr>
        <p:spPr>
          <a:xfrm>
            <a:off x="1043608" y="5661248"/>
            <a:ext cx="307968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/>
              <a:t>A</a:t>
            </a:r>
            <a:r>
              <a:rPr kumimoji="1" lang="ja-JP" altLang="en-US" sz="2400"/>
              <a:t>から</a:t>
            </a:r>
            <a:r>
              <a:rPr kumimoji="1" lang="en-US" altLang="ja-JP" sz="2400"/>
              <a:t>G</a:t>
            </a:r>
            <a:r>
              <a:rPr kumimoji="1" lang="ja-JP" altLang="en-US" sz="2400"/>
              <a:t>への最短経路</a:t>
            </a:r>
            <a:endParaRPr kumimoji="1" lang="en-US" altLang="ja-JP" sz="2400"/>
          </a:p>
          <a:p>
            <a:r>
              <a:rPr lang="en-US" altLang="ja-JP" sz="2400"/>
              <a:t>A</a:t>
            </a:r>
            <a:r>
              <a:rPr lang="ja-JP" altLang="en-US" sz="2400"/>
              <a:t>から</a:t>
            </a:r>
            <a:r>
              <a:rPr lang="en-US" altLang="ja-JP" sz="2400"/>
              <a:t>H</a:t>
            </a:r>
            <a:r>
              <a:rPr lang="ja-JP" altLang="en-US" sz="2400"/>
              <a:t>への最短経路</a:t>
            </a:r>
            <a:endParaRPr kumimoji="1" lang="ja-JP" altLang="en-US" sz="2400"/>
          </a:p>
        </p:txBody>
      </p: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9EC281A6-23FF-A043-8A86-38F75D53A0FE}"/>
              </a:ext>
            </a:extLst>
          </p:cNvPr>
          <p:cNvSpPr txBox="1"/>
          <p:nvPr/>
        </p:nvSpPr>
        <p:spPr>
          <a:xfrm>
            <a:off x="4211960" y="5877272"/>
            <a:ext cx="35702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がそれぞれわかっている</a:t>
            </a:r>
          </a:p>
        </p:txBody>
      </p:sp>
    </p:spTree>
    <p:extLst>
      <p:ext uri="{BB962C8B-B14F-4D97-AF65-F5344CB8AC3E}">
        <p14:creationId xmlns:p14="http://schemas.microsoft.com/office/powerpoint/2010/main" val="36663890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2432CEFF-3BD5-5A44-B316-04912DF5EFD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最短経路問題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45A170BF-22AD-964C-B86A-313956CB3AD0}"/>
              </a:ext>
            </a:extLst>
          </p:cNvPr>
          <p:cNvSpPr txBox="1"/>
          <p:nvPr/>
        </p:nvSpPr>
        <p:spPr>
          <a:xfrm>
            <a:off x="683568" y="1196752"/>
            <a:ext cx="720261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「</a:t>
            </a:r>
            <a:r>
              <a:rPr kumimoji="1" lang="en-US" altLang="ja-JP" sz="2400" dirty="0"/>
              <a:t>A</a:t>
            </a:r>
            <a:r>
              <a:rPr kumimoji="1" lang="ja-JP" altLang="en-US" sz="2400" dirty="0"/>
              <a:t>から</a:t>
            </a:r>
            <a:r>
              <a:rPr kumimoji="1" lang="en-US" altLang="ja-JP" sz="2400" dirty="0"/>
              <a:t>G</a:t>
            </a:r>
            <a:r>
              <a:rPr lang="ja-JP" altLang="en-US" sz="2400" dirty="0"/>
              <a:t>」「</a:t>
            </a:r>
            <a:r>
              <a:rPr lang="en-US" altLang="ja-JP" sz="2400" dirty="0"/>
              <a:t>A</a:t>
            </a:r>
            <a:r>
              <a:rPr lang="ja-JP" altLang="en-US" sz="2400" dirty="0"/>
              <a:t>から</a:t>
            </a:r>
            <a:r>
              <a:rPr lang="en-US" altLang="ja-JP" sz="2400" dirty="0"/>
              <a:t>H</a:t>
            </a:r>
            <a:r>
              <a:rPr lang="ja-JP" altLang="en-US" sz="2400" dirty="0"/>
              <a:t>」までの最短経路のコストが</a:t>
            </a:r>
            <a:endParaRPr lang="en-US" altLang="ja-JP" sz="2400" dirty="0"/>
          </a:p>
          <a:p>
            <a:r>
              <a:rPr lang="ja-JP" altLang="en-US" sz="2400" dirty="0"/>
              <a:t>わかっているなら、この問題を解けばよい</a:t>
            </a:r>
            <a:endParaRPr kumimoji="1" lang="ja-JP" altLang="en-US" sz="2400" dirty="0"/>
          </a:p>
        </p:txBody>
      </p:sp>
      <p:grpSp>
        <p:nvGrpSpPr>
          <p:cNvPr id="134" name="グループ化 133">
            <a:extLst>
              <a:ext uri="{FF2B5EF4-FFF2-40B4-BE49-F238E27FC236}">
                <a16:creationId xmlns:a16="http://schemas.microsoft.com/office/drawing/2014/main" id="{C962AF65-28BB-6D48-A1DB-19EE953B02A3}"/>
              </a:ext>
            </a:extLst>
          </p:cNvPr>
          <p:cNvGrpSpPr/>
          <p:nvPr/>
        </p:nvGrpSpPr>
        <p:grpSpPr>
          <a:xfrm>
            <a:off x="971601" y="2996952"/>
            <a:ext cx="3168352" cy="2399888"/>
            <a:chOff x="1104508" y="3189352"/>
            <a:chExt cx="2474764" cy="1767840"/>
          </a:xfrm>
        </p:grpSpPr>
        <p:sp>
          <p:nvSpPr>
            <p:cNvPr id="4" name="円/楕円 3">
              <a:extLst>
                <a:ext uri="{FF2B5EF4-FFF2-40B4-BE49-F238E27FC236}">
                  <a16:creationId xmlns:a16="http://schemas.microsoft.com/office/drawing/2014/main" id="{CED52334-6D7F-3446-9F64-25035AAF71DB}"/>
                </a:ext>
              </a:extLst>
            </p:cNvPr>
            <p:cNvSpPr/>
            <p:nvPr/>
          </p:nvSpPr>
          <p:spPr>
            <a:xfrm>
              <a:off x="1104508" y="3881914"/>
              <a:ext cx="375920" cy="33528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A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5" name="円/楕円 4">
              <a:extLst>
                <a:ext uri="{FF2B5EF4-FFF2-40B4-BE49-F238E27FC236}">
                  <a16:creationId xmlns:a16="http://schemas.microsoft.com/office/drawing/2014/main" id="{F36EBFC6-8A55-A54E-8B7C-452D7C57F365}"/>
                </a:ext>
              </a:extLst>
            </p:cNvPr>
            <p:cNvSpPr/>
            <p:nvPr/>
          </p:nvSpPr>
          <p:spPr>
            <a:xfrm>
              <a:off x="2107848" y="3189352"/>
              <a:ext cx="375920" cy="33528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G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円/楕円 5">
              <a:extLst>
                <a:ext uri="{FF2B5EF4-FFF2-40B4-BE49-F238E27FC236}">
                  <a16:creationId xmlns:a16="http://schemas.microsoft.com/office/drawing/2014/main" id="{E4AA18ED-5AAE-774C-A075-CABAE8A9BD05}"/>
                </a:ext>
              </a:extLst>
            </p:cNvPr>
            <p:cNvSpPr/>
            <p:nvPr/>
          </p:nvSpPr>
          <p:spPr>
            <a:xfrm>
              <a:off x="3203352" y="3884501"/>
              <a:ext cx="375920" cy="33528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I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cxnSp>
          <p:nvCxnSpPr>
            <p:cNvPr id="7" name="直線コネクタ 6">
              <a:extLst>
                <a:ext uri="{FF2B5EF4-FFF2-40B4-BE49-F238E27FC236}">
                  <a16:creationId xmlns:a16="http://schemas.microsoft.com/office/drawing/2014/main" id="{60E34AD2-EB00-C44F-B137-0BEAACD6C476}"/>
                </a:ext>
              </a:extLst>
            </p:cNvPr>
            <p:cNvCxnSpPr>
              <a:cxnSpLocks/>
              <a:stCxn id="5" idx="6"/>
              <a:endCxn id="6" idx="1"/>
            </p:cNvCxnSpPr>
            <p:nvPr/>
          </p:nvCxnSpPr>
          <p:spPr>
            <a:xfrm>
              <a:off x="2483768" y="3356992"/>
              <a:ext cx="774636" cy="57661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線コネクタ 7">
              <a:extLst>
                <a:ext uri="{FF2B5EF4-FFF2-40B4-BE49-F238E27FC236}">
                  <a16:creationId xmlns:a16="http://schemas.microsoft.com/office/drawing/2014/main" id="{80E51FB9-6FD3-5D46-B7E3-9F3659EF129E}"/>
                </a:ext>
              </a:extLst>
            </p:cNvPr>
            <p:cNvCxnSpPr>
              <a:cxnSpLocks/>
              <a:stCxn id="14" idx="6"/>
              <a:endCxn id="6" idx="3"/>
            </p:cNvCxnSpPr>
            <p:nvPr/>
          </p:nvCxnSpPr>
          <p:spPr>
            <a:xfrm flipV="1">
              <a:off x="2483768" y="4170680"/>
              <a:ext cx="774636" cy="61887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テキスト ボックス 8">
              <a:extLst>
                <a:ext uri="{FF2B5EF4-FFF2-40B4-BE49-F238E27FC236}">
                  <a16:creationId xmlns:a16="http://schemas.microsoft.com/office/drawing/2014/main" id="{9D91314D-7CDC-0B4A-8CB3-866798F7F09D}"/>
                </a:ext>
              </a:extLst>
            </p:cNvPr>
            <p:cNvSpPr txBox="1"/>
            <p:nvPr/>
          </p:nvSpPr>
          <p:spPr>
            <a:xfrm>
              <a:off x="2915320" y="335496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/>
                <a:t>1</a:t>
              </a:r>
              <a:endParaRPr kumimoji="1" lang="ja-JP" altLang="en-US"/>
            </a:p>
          </p:txBody>
        </p:sp>
        <p:sp>
          <p:nvSpPr>
            <p:cNvPr id="10" name="テキスト ボックス 9">
              <a:extLst>
                <a:ext uri="{FF2B5EF4-FFF2-40B4-BE49-F238E27FC236}">
                  <a16:creationId xmlns:a16="http://schemas.microsoft.com/office/drawing/2014/main" id="{432EC95C-4954-5E46-938A-5A144F2C01D3}"/>
                </a:ext>
              </a:extLst>
            </p:cNvPr>
            <p:cNvSpPr txBox="1"/>
            <p:nvPr/>
          </p:nvSpPr>
          <p:spPr>
            <a:xfrm>
              <a:off x="2920648" y="4530472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/>
                <a:t>2</a:t>
              </a:r>
              <a:endParaRPr kumimoji="1" lang="ja-JP" altLang="en-US"/>
            </a:p>
          </p:txBody>
        </p:sp>
        <p:sp>
          <p:nvSpPr>
            <p:cNvPr id="11" name="テキスト ボックス 10">
              <a:extLst>
                <a:ext uri="{FF2B5EF4-FFF2-40B4-BE49-F238E27FC236}">
                  <a16:creationId xmlns:a16="http://schemas.microsoft.com/office/drawing/2014/main" id="{2BB7A78D-27E3-7F46-84ED-4F106449072E}"/>
                </a:ext>
              </a:extLst>
            </p:cNvPr>
            <p:cNvSpPr txBox="1"/>
            <p:nvPr/>
          </p:nvSpPr>
          <p:spPr>
            <a:xfrm>
              <a:off x="1187624" y="3281107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/>
                <a:t>13</a:t>
              </a:r>
              <a:endParaRPr kumimoji="1" lang="ja-JP" altLang="en-US"/>
            </a:p>
          </p:txBody>
        </p:sp>
        <p:sp>
          <p:nvSpPr>
            <p:cNvPr id="12" name="テキスト ボックス 11">
              <a:extLst>
                <a:ext uri="{FF2B5EF4-FFF2-40B4-BE49-F238E27FC236}">
                  <a16:creationId xmlns:a16="http://schemas.microsoft.com/office/drawing/2014/main" id="{79BFDB7E-74A1-4E43-9A33-F3607917399A}"/>
                </a:ext>
              </a:extLst>
            </p:cNvPr>
            <p:cNvSpPr txBox="1"/>
            <p:nvPr/>
          </p:nvSpPr>
          <p:spPr>
            <a:xfrm>
              <a:off x="1259632" y="4433235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/>
                <a:t>11</a:t>
              </a:r>
              <a:endParaRPr kumimoji="1" lang="ja-JP" altLang="en-US"/>
            </a:p>
          </p:txBody>
        </p:sp>
        <p:sp>
          <p:nvSpPr>
            <p:cNvPr id="14" name="円/楕円 13">
              <a:extLst>
                <a:ext uri="{FF2B5EF4-FFF2-40B4-BE49-F238E27FC236}">
                  <a16:creationId xmlns:a16="http://schemas.microsoft.com/office/drawing/2014/main" id="{FD03B5D4-0F19-CD4B-BC7A-AF93D531997B}"/>
                </a:ext>
              </a:extLst>
            </p:cNvPr>
            <p:cNvSpPr/>
            <p:nvPr/>
          </p:nvSpPr>
          <p:spPr>
            <a:xfrm>
              <a:off x="2107848" y="4621912"/>
              <a:ext cx="375920" cy="33528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H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cxnSp>
          <p:nvCxnSpPr>
            <p:cNvPr id="15" name="直線コネクタ 14">
              <a:extLst>
                <a:ext uri="{FF2B5EF4-FFF2-40B4-BE49-F238E27FC236}">
                  <a16:creationId xmlns:a16="http://schemas.microsoft.com/office/drawing/2014/main" id="{0EAC1395-EA1C-DC46-92EA-04E8EB6D6D7E}"/>
                </a:ext>
              </a:extLst>
            </p:cNvPr>
            <p:cNvCxnSpPr>
              <a:stCxn id="5" idx="2"/>
              <a:endCxn id="4" idx="7"/>
            </p:cNvCxnSpPr>
            <p:nvPr/>
          </p:nvCxnSpPr>
          <p:spPr>
            <a:xfrm flipH="1">
              <a:off x="1425376" y="3356992"/>
              <a:ext cx="682472" cy="57402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コネクタ 15">
              <a:extLst>
                <a:ext uri="{FF2B5EF4-FFF2-40B4-BE49-F238E27FC236}">
                  <a16:creationId xmlns:a16="http://schemas.microsoft.com/office/drawing/2014/main" id="{F190B8AB-5A91-274D-979A-FC50C53993DE}"/>
                </a:ext>
              </a:extLst>
            </p:cNvPr>
            <p:cNvCxnSpPr>
              <a:stCxn id="14" idx="2"/>
              <a:endCxn id="4" idx="5"/>
            </p:cNvCxnSpPr>
            <p:nvPr/>
          </p:nvCxnSpPr>
          <p:spPr>
            <a:xfrm flipH="1" flipV="1">
              <a:off x="1425376" y="4168093"/>
              <a:ext cx="682472" cy="62145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DF09F00B-FEC0-884F-8949-9F0CF98D7CED}"/>
              </a:ext>
            </a:extLst>
          </p:cNvPr>
          <p:cNvSpPr txBox="1"/>
          <p:nvPr/>
        </p:nvSpPr>
        <p:spPr>
          <a:xfrm>
            <a:off x="179512" y="6021288"/>
            <a:ext cx="58144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「</a:t>
            </a:r>
            <a:r>
              <a:rPr kumimoji="1" lang="en-US" altLang="ja-JP" sz="2400"/>
              <a:t>A-H-I</a:t>
            </a:r>
            <a:r>
              <a:rPr kumimoji="1" lang="ja-JP" altLang="en-US" sz="2400"/>
              <a:t>」が最短経路であることがわかる</a:t>
            </a:r>
          </a:p>
        </p:txBody>
      </p:sp>
      <p:grpSp>
        <p:nvGrpSpPr>
          <p:cNvPr id="90" name="グループ化 89">
            <a:extLst>
              <a:ext uri="{FF2B5EF4-FFF2-40B4-BE49-F238E27FC236}">
                <a16:creationId xmlns:a16="http://schemas.microsoft.com/office/drawing/2014/main" id="{CFF4F530-D50C-2F47-85FF-1C6D608B601B}"/>
              </a:ext>
            </a:extLst>
          </p:cNvPr>
          <p:cNvGrpSpPr/>
          <p:nvPr/>
        </p:nvGrpSpPr>
        <p:grpSpPr>
          <a:xfrm>
            <a:off x="5220072" y="3284984"/>
            <a:ext cx="3728629" cy="2347448"/>
            <a:chOff x="1691680" y="1484784"/>
            <a:chExt cx="6027256" cy="3794604"/>
          </a:xfrm>
        </p:grpSpPr>
        <p:sp>
          <p:nvSpPr>
            <p:cNvPr id="91" name="円/楕円 90">
              <a:extLst>
                <a:ext uri="{FF2B5EF4-FFF2-40B4-BE49-F238E27FC236}">
                  <a16:creationId xmlns:a16="http://schemas.microsoft.com/office/drawing/2014/main" id="{A7B7DA93-E7B2-B64F-B079-B30B762D7B24}"/>
                </a:ext>
              </a:extLst>
            </p:cNvPr>
            <p:cNvSpPr/>
            <p:nvPr/>
          </p:nvSpPr>
          <p:spPr>
            <a:xfrm>
              <a:off x="1691680" y="3305261"/>
              <a:ext cx="455119" cy="405917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600">
                  <a:solidFill>
                    <a:schemeClr val="tx1"/>
                  </a:solidFill>
                </a:rPr>
                <a:t>A</a:t>
              </a:r>
              <a:endParaRPr kumimoji="1" lang="ja-JP" altLang="en-US" sz="1600">
                <a:solidFill>
                  <a:schemeClr val="tx1"/>
                </a:solidFill>
              </a:endParaRPr>
            </a:p>
          </p:txBody>
        </p:sp>
        <p:sp>
          <p:nvSpPr>
            <p:cNvPr id="92" name="円/楕円 91">
              <a:extLst>
                <a:ext uri="{FF2B5EF4-FFF2-40B4-BE49-F238E27FC236}">
                  <a16:creationId xmlns:a16="http://schemas.microsoft.com/office/drawing/2014/main" id="{4533E591-0525-6C49-9B09-2DE8B0C7238D}"/>
                </a:ext>
              </a:extLst>
            </p:cNvPr>
            <p:cNvSpPr/>
            <p:nvPr/>
          </p:nvSpPr>
          <p:spPr>
            <a:xfrm>
              <a:off x="3032437" y="2407323"/>
              <a:ext cx="455119" cy="40591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600">
                  <a:solidFill>
                    <a:schemeClr val="tx1"/>
                  </a:solidFill>
                </a:rPr>
                <a:t>B</a:t>
              </a:r>
              <a:endParaRPr kumimoji="1" lang="ja-JP" altLang="en-US" sz="1600">
                <a:solidFill>
                  <a:schemeClr val="tx1"/>
                </a:solidFill>
              </a:endParaRPr>
            </a:p>
          </p:txBody>
        </p:sp>
        <p:sp>
          <p:nvSpPr>
            <p:cNvPr id="93" name="円/楕円 92">
              <a:extLst>
                <a:ext uri="{FF2B5EF4-FFF2-40B4-BE49-F238E27FC236}">
                  <a16:creationId xmlns:a16="http://schemas.microsoft.com/office/drawing/2014/main" id="{D659D792-EEF2-2C48-A60D-0F604EEC994B}"/>
                </a:ext>
              </a:extLst>
            </p:cNvPr>
            <p:cNvSpPr/>
            <p:nvPr/>
          </p:nvSpPr>
          <p:spPr>
            <a:xfrm>
              <a:off x="3032437" y="4141697"/>
              <a:ext cx="455119" cy="40591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600">
                  <a:solidFill>
                    <a:schemeClr val="tx1"/>
                  </a:solidFill>
                </a:rPr>
                <a:t>C</a:t>
              </a:r>
              <a:endParaRPr kumimoji="1" lang="ja-JP" altLang="en-US" sz="1600">
                <a:solidFill>
                  <a:schemeClr val="tx1"/>
                </a:solidFill>
              </a:endParaRPr>
            </a:p>
          </p:txBody>
        </p:sp>
        <p:sp>
          <p:nvSpPr>
            <p:cNvPr id="94" name="円/楕円 93">
              <a:extLst>
                <a:ext uri="{FF2B5EF4-FFF2-40B4-BE49-F238E27FC236}">
                  <a16:creationId xmlns:a16="http://schemas.microsoft.com/office/drawing/2014/main" id="{5B82D2AE-9DE0-E843-919B-100BD39DD408}"/>
                </a:ext>
              </a:extLst>
            </p:cNvPr>
            <p:cNvSpPr/>
            <p:nvPr/>
          </p:nvSpPr>
          <p:spPr>
            <a:xfrm>
              <a:off x="4434697" y="1484784"/>
              <a:ext cx="455119" cy="40591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600">
                  <a:solidFill>
                    <a:schemeClr val="tx1"/>
                  </a:solidFill>
                </a:rPr>
                <a:t>D</a:t>
              </a:r>
              <a:endParaRPr kumimoji="1" lang="ja-JP" altLang="en-US" sz="1600">
                <a:solidFill>
                  <a:schemeClr val="tx1"/>
                </a:solidFill>
              </a:endParaRPr>
            </a:p>
          </p:txBody>
        </p:sp>
        <p:sp>
          <p:nvSpPr>
            <p:cNvPr id="95" name="円/楕円 94">
              <a:extLst>
                <a:ext uri="{FF2B5EF4-FFF2-40B4-BE49-F238E27FC236}">
                  <a16:creationId xmlns:a16="http://schemas.microsoft.com/office/drawing/2014/main" id="{87F408A9-F7C7-E14C-84C8-43FADC168B6C}"/>
                </a:ext>
              </a:extLst>
            </p:cNvPr>
            <p:cNvSpPr/>
            <p:nvPr/>
          </p:nvSpPr>
          <p:spPr>
            <a:xfrm>
              <a:off x="4434697" y="3219158"/>
              <a:ext cx="455119" cy="40591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600">
                  <a:solidFill>
                    <a:schemeClr val="tx1"/>
                  </a:solidFill>
                </a:rPr>
                <a:t>E</a:t>
              </a:r>
              <a:endParaRPr kumimoji="1" lang="ja-JP" altLang="en-US" sz="1600">
                <a:solidFill>
                  <a:schemeClr val="tx1"/>
                </a:solidFill>
              </a:endParaRPr>
            </a:p>
          </p:txBody>
        </p:sp>
        <p:sp>
          <p:nvSpPr>
            <p:cNvPr id="96" name="円/楕円 95">
              <a:extLst>
                <a:ext uri="{FF2B5EF4-FFF2-40B4-BE49-F238E27FC236}">
                  <a16:creationId xmlns:a16="http://schemas.microsoft.com/office/drawing/2014/main" id="{5DDAE412-BBB6-C94A-8198-F527A4A8E6FC}"/>
                </a:ext>
              </a:extLst>
            </p:cNvPr>
            <p:cNvSpPr/>
            <p:nvPr/>
          </p:nvSpPr>
          <p:spPr>
            <a:xfrm>
              <a:off x="4434697" y="4855127"/>
              <a:ext cx="455119" cy="40591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600">
                  <a:solidFill>
                    <a:schemeClr val="tx1"/>
                  </a:solidFill>
                </a:rPr>
                <a:t>F</a:t>
              </a:r>
              <a:endParaRPr kumimoji="1" lang="ja-JP" altLang="en-US" sz="1600">
                <a:solidFill>
                  <a:schemeClr val="tx1"/>
                </a:solidFill>
              </a:endParaRPr>
            </a:p>
          </p:txBody>
        </p:sp>
        <p:sp>
          <p:nvSpPr>
            <p:cNvPr id="97" name="円/楕円 96">
              <a:extLst>
                <a:ext uri="{FF2B5EF4-FFF2-40B4-BE49-F238E27FC236}">
                  <a16:creationId xmlns:a16="http://schemas.microsoft.com/office/drawing/2014/main" id="{E457AA50-A79F-9B4E-90DD-C8D8660D5ED7}"/>
                </a:ext>
              </a:extLst>
            </p:cNvPr>
            <p:cNvSpPr/>
            <p:nvPr/>
          </p:nvSpPr>
          <p:spPr>
            <a:xfrm>
              <a:off x="5763153" y="2382722"/>
              <a:ext cx="455119" cy="40591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600">
                  <a:solidFill>
                    <a:schemeClr val="tx1"/>
                  </a:solidFill>
                </a:rPr>
                <a:t>G</a:t>
              </a:r>
              <a:endParaRPr kumimoji="1" lang="ja-JP" altLang="en-US" sz="1600">
                <a:solidFill>
                  <a:schemeClr val="tx1"/>
                </a:solidFill>
              </a:endParaRPr>
            </a:p>
          </p:txBody>
        </p:sp>
        <p:sp>
          <p:nvSpPr>
            <p:cNvPr id="98" name="円/楕円 97">
              <a:extLst>
                <a:ext uri="{FF2B5EF4-FFF2-40B4-BE49-F238E27FC236}">
                  <a16:creationId xmlns:a16="http://schemas.microsoft.com/office/drawing/2014/main" id="{E8C07016-1AB9-2844-ADD4-E1CF9FA88463}"/>
                </a:ext>
              </a:extLst>
            </p:cNvPr>
            <p:cNvSpPr/>
            <p:nvPr/>
          </p:nvSpPr>
          <p:spPr>
            <a:xfrm>
              <a:off x="5763153" y="4117096"/>
              <a:ext cx="455119" cy="40591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600">
                  <a:solidFill>
                    <a:schemeClr val="tx1"/>
                  </a:solidFill>
                </a:rPr>
                <a:t>H</a:t>
              </a:r>
              <a:endParaRPr kumimoji="1" lang="ja-JP" altLang="en-US" sz="1600">
                <a:solidFill>
                  <a:schemeClr val="tx1"/>
                </a:solidFill>
              </a:endParaRPr>
            </a:p>
          </p:txBody>
        </p:sp>
        <p:sp>
          <p:nvSpPr>
            <p:cNvPr id="99" name="円/楕円 98">
              <a:extLst>
                <a:ext uri="{FF2B5EF4-FFF2-40B4-BE49-F238E27FC236}">
                  <a16:creationId xmlns:a16="http://schemas.microsoft.com/office/drawing/2014/main" id="{CFFF0F6D-4D7E-7D49-B6C2-2082191B7440}"/>
                </a:ext>
              </a:extLst>
            </p:cNvPr>
            <p:cNvSpPr/>
            <p:nvPr/>
          </p:nvSpPr>
          <p:spPr>
            <a:xfrm>
              <a:off x="7263817" y="3280660"/>
              <a:ext cx="455119" cy="405917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600">
                  <a:solidFill>
                    <a:schemeClr val="tx1"/>
                  </a:solidFill>
                </a:rPr>
                <a:t>I</a:t>
              </a:r>
              <a:endParaRPr kumimoji="1" lang="ja-JP" altLang="en-US" sz="1600">
                <a:solidFill>
                  <a:schemeClr val="tx1"/>
                </a:solidFill>
              </a:endParaRPr>
            </a:p>
          </p:txBody>
        </p:sp>
        <p:cxnSp>
          <p:nvCxnSpPr>
            <p:cNvPr id="100" name="直線コネクタ 99">
              <a:extLst>
                <a:ext uri="{FF2B5EF4-FFF2-40B4-BE49-F238E27FC236}">
                  <a16:creationId xmlns:a16="http://schemas.microsoft.com/office/drawing/2014/main" id="{BB399CE7-8256-B24C-B599-8D8D0B8CA5D8}"/>
                </a:ext>
              </a:extLst>
            </p:cNvPr>
            <p:cNvCxnSpPr>
              <a:cxnSpLocks/>
              <a:stCxn id="91" idx="7"/>
              <a:endCxn id="92" idx="2"/>
            </p:cNvCxnSpPr>
            <p:nvPr/>
          </p:nvCxnSpPr>
          <p:spPr>
            <a:xfrm flipV="1">
              <a:off x="2080149" y="2610282"/>
              <a:ext cx="952288" cy="754425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線コネクタ 100">
              <a:extLst>
                <a:ext uri="{FF2B5EF4-FFF2-40B4-BE49-F238E27FC236}">
                  <a16:creationId xmlns:a16="http://schemas.microsoft.com/office/drawing/2014/main" id="{A5119C08-8D65-3A46-A354-5EE962AD9AF0}"/>
                </a:ext>
              </a:extLst>
            </p:cNvPr>
            <p:cNvCxnSpPr>
              <a:cxnSpLocks/>
              <a:stCxn id="92" idx="7"/>
              <a:endCxn id="94" idx="2"/>
            </p:cNvCxnSpPr>
            <p:nvPr/>
          </p:nvCxnSpPr>
          <p:spPr>
            <a:xfrm flipV="1">
              <a:off x="3420906" y="1687743"/>
              <a:ext cx="1013791" cy="77902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線コネクタ 101">
              <a:extLst>
                <a:ext uri="{FF2B5EF4-FFF2-40B4-BE49-F238E27FC236}">
                  <a16:creationId xmlns:a16="http://schemas.microsoft.com/office/drawing/2014/main" id="{7451A146-6B29-E848-8982-1AEAB11866BE}"/>
                </a:ext>
              </a:extLst>
            </p:cNvPr>
            <p:cNvCxnSpPr>
              <a:cxnSpLocks/>
              <a:stCxn id="94" idx="6"/>
              <a:endCxn id="97" idx="1"/>
            </p:cNvCxnSpPr>
            <p:nvPr/>
          </p:nvCxnSpPr>
          <p:spPr>
            <a:xfrm>
              <a:off x="4889816" y="1687743"/>
              <a:ext cx="939988" cy="75442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線コネクタ 102">
              <a:extLst>
                <a:ext uri="{FF2B5EF4-FFF2-40B4-BE49-F238E27FC236}">
                  <a16:creationId xmlns:a16="http://schemas.microsoft.com/office/drawing/2014/main" id="{9EDA40DD-B3D3-5C46-BB87-7CBCA05040F4}"/>
                </a:ext>
              </a:extLst>
            </p:cNvPr>
            <p:cNvCxnSpPr>
              <a:cxnSpLocks/>
              <a:stCxn id="97" idx="6"/>
              <a:endCxn id="99" idx="1"/>
            </p:cNvCxnSpPr>
            <p:nvPr/>
          </p:nvCxnSpPr>
          <p:spPr>
            <a:xfrm>
              <a:off x="6218272" y="2585681"/>
              <a:ext cx="1112195" cy="75442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線コネクタ 103">
              <a:extLst>
                <a:ext uri="{FF2B5EF4-FFF2-40B4-BE49-F238E27FC236}">
                  <a16:creationId xmlns:a16="http://schemas.microsoft.com/office/drawing/2014/main" id="{95E102C0-F2D3-5649-95EB-2F2BF262A0C1}"/>
                </a:ext>
              </a:extLst>
            </p:cNvPr>
            <p:cNvCxnSpPr>
              <a:stCxn id="91" idx="5"/>
              <a:endCxn id="93" idx="2"/>
            </p:cNvCxnSpPr>
            <p:nvPr/>
          </p:nvCxnSpPr>
          <p:spPr>
            <a:xfrm>
              <a:off x="2080149" y="3651733"/>
              <a:ext cx="952288" cy="69292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線コネクタ 104">
              <a:extLst>
                <a:ext uri="{FF2B5EF4-FFF2-40B4-BE49-F238E27FC236}">
                  <a16:creationId xmlns:a16="http://schemas.microsoft.com/office/drawing/2014/main" id="{950C0043-48A8-FF46-A6B3-84E6DA2C7E05}"/>
                </a:ext>
              </a:extLst>
            </p:cNvPr>
            <p:cNvCxnSpPr>
              <a:stCxn id="93" idx="5"/>
              <a:endCxn id="96" idx="2"/>
            </p:cNvCxnSpPr>
            <p:nvPr/>
          </p:nvCxnSpPr>
          <p:spPr>
            <a:xfrm>
              <a:off x="3420906" y="4488168"/>
              <a:ext cx="1013791" cy="569917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線コネクタ 105">
              <a:extLst>
                <a:ext uri="{FF2B5EF4-FFF2-40B4-BE49-F238E27FC236}">
                  <a16:creationId xmlns:a16="http://schemas.microsoft.com/office/drawing/2014/main" id="{207CDA98-EE47-B447-96A2-5FD0D397C115}"/>
                </a:ext>
              </a:extLst>
            </p:cNvPr>
            <p:cNvCxnSpPr>
              <a:cxnSpLocks/>
              <a:stCxn id="96" idx="6"/>
              <a:endCxn id="98" idx="3"/>
            </p:cNvCxnSpPr>
            <p:nvPr/>
          </p:nvCxnSpPr>
          <p:spPr>
            <a:xfrm flipV="1">
              <a:off x="4889816" y="4463567"/>
              <a:ext cx="939988" cy="594518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直線コネクタ 106">
              <a:extLst>
                <a:ext uri="{FF2B5EF4-FFF2-40B4-BE49-F238E27FC236}">
                  <a16:creationId xmlns:a16="http://schemas.microsoft.com/office/drawing/2014/main" id="{EC0A9CA4-16F1-3644-A3F4-311C59A98D56}"/>
                </a:ext>
              </a:extLst>
            </p:cNvPr>
            <p:cNvCxnSpPr>
              <a:stCxn id="98" idx="6"/>
              <a:endCxn id="99" idx="3"/>
            </p:cNvCxnSpPr>
            <p:nvPr/>
          </p:nvCxnSpPr>
          <p:spPr>
            <a:xfrm flipV="1">
              <a:off x="6218272" y="3627132"/>
              <a:ext cx="1112195" cy="692923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線コネクタ 107">
              <a:extLst>
                <a:ext uri="{FF2B5EF4-FFF2-40B4-BE49-F238E27FC236}">
                  <a16:creationId xmlns:a16="http://schemas.microsoft.com/office/drawing/2014/main" id="{FB389D32-4899-B84F-8290-DCD80118572F}"/>
                </a:ext>
              </a:extLst>
            </p:cNvPr>
            <p:cNvCxnSpPr>
              <a:stCxn id="92" idx="6"/>
              <a:endCxn id="95" idx="1"/>
            </p:cNvCxnSpPr>
            <p:nvPr/>
          </p:nvCxnSpPr>
          <p:spPr>
            <a:xfrm>
              <a:off x="3487556" y="2610282"/>
              <a:ext cx="1013791" cy="668321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線コネクタ 108">
              <a:extLst>
                <a:ext uri="{FF2B5EF4-FFF2-40B4-BE49-F238E27FC236}">
                  <a16:creationId xmlns:a16="http://schemas.microsoft.com/office/drawing/2014/main" id="{C50250BE-AF97-A842-AD5F-DCF1D2B819F7}"/>
                </a:ext>
              </a:extLst>
            </p:cNvPr>
            <p:cNvCxnSpPr>
              <a:cxnSpLocks/>
              <a:stCxn id="93" idx="7"/>
              <a:endCxn id="95" idx="3"/>
            </p:cNvCxnSpPr>
            <p:nvPr/>
          </p:nvCxnSpPr>
          <p:spPr>
            <a:xfrm flipV="1">
              <a:off x="3420906" y="3565629"/>
              <a:ext cx="1080441" cy="635513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線コネクタ 109">
              <a:extLst>
                <a:ext uri="{FF2B5EF4-FFF2-40B4-BE49-F238E27FC236}">
                  <a16:creationId xmlns:a16="http://schemas.microsoft.com/office/drawing/2014/main" id="{97B4ADB2-6C9B-0F4E-8181-F24A7F662228}"/>
                </a:ext>
              </a:extLst>
            </p:cNvPr>
            <p:cNvCxnSpPr>
              <a:stCxn id="95" idx="7"/>
              <a:endCxn id="97" idx="3"/>
            </p:cNvCxnSpPr>
            <p:nvPr/>
          </p:nvCxnSpPr>
          <p:spPr>
            <a:xfrm flipV="1">
              <a:off x="4823165" y="2729194"/>
              <a:ext cx="1006638" cy="54941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直線コネクタ 110">
              <a:extLst>
                <a:ext uri="{FF2B5EF4-FFF2-40B4-BE49-F238E27FC236}">
                  <a16:creationId xmlns:a16="http://schemas.microsoft.com/office/drawing/2014/main" id="{2DED5952-EA5B-2E4D-AE6F-08032A5A5881}"/>
                </a:ext>
              </a:extLst>
            </p:cNvPr>
            <p:cNvCxnSpPr>
              <a:stCxn id="95" idx="5"/>
              <a:endCxn id="98" idx="1"/>
            </p:cNvCxnSpPr>
            <p:nvPr/>
          </p:nvCxnSpPr>
          <p:spPr>
            <a:xfrm>
              <a:off x="4823165" y="3565629"/>
              <a:ext cx="1006638" cy="61091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" name="テキスト ボックス 111">
              <a:extLst>
                <a:ext uri="{FF2B5EF4-FFF2-40B4-BE49-F238E27FC236}">
                  <a16:creationId xmlns:a16="http://schemas.microsoft.com/office/drawing/2014/main" id="{F9E01051-DA6E-6C4F-A64B-879460BB6C0D}"/>
                </a:ext>
              </a:extLst>
            </p:cNvPr>
            <p:cNvSpPr txBox="1"/>
            <p:nvPr/>
          </p:nvSpPr>
          <p:spPr>
            <a:xfrm>
              <a:off x="2355908" y="2616432"/>
              <a:ext cx="464347" cy="5472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/>
                <a:t>2</a:t>
              </a:r>
              <a:endParaRPr kumimoji="1" lang="ja-JP" altLang="en-US" sz="1600"/>
            </a:p>
          </p:txBody>
        </p:sp>
        <p:sp>
          <p:nvSpPr>
            <p:cNvPr id="113" name="テキスト ボックス 112">
              <a:extLst>
                <a:ext uri="{FF2B5EF4-FFF2-40B4-BE49-F238E27FC236}">
                  <a16:creationId xmlns:a16="http://schemas.microsoft.com/office/drawing/2014/main" id="{607B7C4E-C513-E347-8066-9FB1D31ED9AA}"/>
                </a:ext>
              </a:extLst>
            </p:cNvPr>
            <p:cNvSpPr txBox="1"/>
            <p:nvPr/>
          </p:nvSpPr>
          <p:spPr>
            <a:xfrm>
              <a:off x="2319007" y="3957189"/>
              <a:ext cx="464347" cy="5472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/>
                <a:t>7</a:t>
              </a:r>
              <a:endParaRPr kumimoji="1" lang="ja-JP" altLang="en-US" sz="1600"/>
            </a:p>
          </p:txBody>
        </p:sp>
        <p:sp>
          <p:nvSpPr>
            <p:cNvPr id="114" name="テキスト ボックス 113">
              <a:extLst>
                <a:ext uri="{FF2B5EF4-FFF2-40B4-BE49-F238E27FC236}">
                  <a16:creationId xmlns:a16="http://schemas.microsoft.com/office/drawing/2014/main" id="{FD997232-FB85-A149-8BB2-8D4069FBF5CC}"/>
                </a:ext>
              </a:extLst>
            </p:cNvPr>
            <p:cNvSpPr txBox="1"/>
            <p:nvPr/>
          </p:nvSpPr>
          <p:spPr>
            <a:xfrm>
              <a:off x="3659764" y="1730795"/>
              <a:ext cx="464347" cy="5472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/>
                <a:t>8</a:t>
              </a:r>
              <a:endParaRPr kumimoji="1" lang="ja-JP" altLang="en-US" sz="1600"/>
            </a:p>
          </p:txBody>
        </p:sp>
        <p:sp>
          <p:nvSpPr>
            <p:cNvPr id="115" name="テキスト ボックス 114">
              <a:extLst>
                <a:ext uri="{FF2B5EF4-FFF2-40B4-BE49-F238E27FC236}">
                  <a16:creationId xmlns:a16="http://schemas.microsoft.com/office/drawing/2014/main" id="{A6292CBA-E2FC-7B49-B42E-77F698CC8821}"/>
                </a:ext>
              </a:extLst>
            </p:cNvPr>
            <p:cNvSpPr txBox="1"/>
            <p:nvPr/>
          </p:nvSpPr>
          <p:spPr>
            <a:xfrm>
              <a:off x="3918075" y="2604130"/>
              <a:ext cx="464347" cy="5472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/>
                <a:t>1</a:t>
              </a:r>
              <a:endParaRPr kumimoji="1" lang="ja-JP" altLang="en-US" sz="1600"/>
            </a:p>
          </p:txBody>
        </p:sp>
        <p:sp>
          <p:nvSpPr>
            <p:cNvPr id="116" name="テキスト ボックス 115">
              <a:extLst>
                <a:ext uri="{FF2B5EF4-FFF2-40B4-BE49-F238E27FC236}">
                  <a16:creationId xmlns:a16="http://schemas.microsoft.com/office/drawing/2014/main" id="{FF6A5A30-8167-824A-A766-C2884188B2A2}"/>
                </a:ext>
              </a:extLst>
            </p:cNvPr>
            <p:cNvSpPr txBox="1"/>
            <p:nvPr/>
          </p:nvSpPr>
          <p:spPr>
            <a:xfrm>
              <a:off x="3721267" y="3538972"/>
              <a:ext cx="464347" cy="5472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/>
                <a:t>2</a:t>
              </a:r>
              <a:endParaRPr kumimoji="1" lang="ja-JP" altLang="en-US" sz="1600"/>
            </a:p>
          </p:txBody>
        </p:sp>
        <p:sp>
          <p:nvSpPr>
            <p:cNvPr id="117" name="テキスト ボックス 116">
              <a:extLst>
                <a:ext uri="{FF2B5EF4-FFF2-40B4-BE49-F238E27FC236}">
                  <a16:creationId xmlns:a16="http://schemas.microsoft.com/office/drawing/2014/main" id="{A1357757-A88F-014C-A72E-134212FB8DA4}"/>
                </a:ext>
              </a:extLst>
            </p:cNvPr>
            <p:cNvSpPr txBox="1"/>
            <p:nvPr/>
          </p:nvSpPr>
          <p:spPr>
            <a:xfrm>
              <a:off x="3733566" y="4732122"/>
              <a:ext cx="464347" cy="5472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/>
                <a:t>3</a:t>
              </a:r>
              <a:endParaRPr kumimoji="1" lang="ja-JP" altLang="en-US" sz="1600"/>
            </a:p>
          </p:txBody>
        </p:sp>
        <p:sp>
          <p:nvSpPr>
            <p:cNvPr id="118" name="テキスト ボックス 117">
              <a:extLst>
                <a:ext uri="{FF2B5EF4-FFF2-40B4-BE49-F238E27FC236}">
                  <a16:creationId xmlns:a16="http://schemas.microsoft.com/office/drawing/2014/main" id="{20EB88F1-494E-F44F-9CAB-5D121F7E29AC}"/>
                </a:ext>
              </a:extLst>
            </p:cNvPr>
            <p:cNvSpPr txBox="1"/>
            <p:nvPr/>
          </p:nvSpPr>
          <p:spPr>
            <a:xfrm>
              <a:off x="5492541" y="1767696"/>
              <a:ext cx="630185" cy="5472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/>
                <a:t>15</a:t>
              </a:r>
              <a:endParaRPr kumimoji="1" lang="ja-JP" altLang="en-US" sz="1600"/>
            </a:p>
          </p:txBody>
        </p:sp>
        <p:sp>
          <p:nvSpPr>
            <p:cNvPr id="119" name="テキスト ボックス 118">
              <a:extLst>
                <a:ext uri="{FF2B5EF4-FFF2-40B4-BE49-F238E27FC236}">
                  <a16:creationId xmlns:a16="http://schemas.microsoft.com/office/drawing/2014/main" id="{75A59EA9-0901-0F48-AA52-EA408EC8476D}"/>
                </a:ext>
              </a:extLst>
            </p:cNvPr>
            <p:cNvSpPr txBox="1"/>
            <p:nvPr/>
          </p:nvSpPr>
          <p:spPr>
            <a:xfrm>
              <a:off x="5234229" y="2997748"/>
              <a:ext cx="630185" cy="5472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1600"/>
                <a:t>10</a:t>
              </a:r>
              <a:endParaRPr kumimoji="1" lang="ja-JP" altLang="en-US" sz="1600"/>
            </a:p>
          </p:txBody>
        </p:sp>
        <p:sp>
          <p:nvSpPr>
            <p:cNvPr id="120" name="テキスト ボックス 119">
              <a:extLst>
                <a:ext uri="{FF2B5EF4-FFF2-40B4-BE49-F238E27FC236}">
                  <a16:creationId xmlns:a16="http://schemas.microsoft.com/office/drawing/2014/main" id="{983E1D91-FFC6-1B42-8D9F-8163D06FCCA9}"/>
                </a:ext>
              </a:extLst>
            </p:cNvPr>
            <p:cNvSpPr txBox="1"/>
            <p:nvPr/>
          </p:nvSpPr>
          <p:spPr>
            <a:xfrm>
              <a:off x="4951318" y="3797282"/>
              <a:ext cx="630185" cy="5472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1600"/>
                <a:t>12</a:t>
              </a:r>
              <a:endParaRPr kumimoji="1" lang="ja-JP" altLang="en-US" sz="1600"/>
            </a:p>
          </p:txBody>
        </p:sp>
        <p:sp>
          <p:nvSpPr>
            <p:cNvPr id="121" name="テキスト ボックス 120">
              <a:extLst>
                <a:ext uri="{FF2B5EF4-FFF2-40B4-BE49-F238E27FC236}">
                  <a16:creationId xmlns:a16="http://schemas.microsoft.com/office/drawing/2014/main" id="{1C8F5225-2C7E-4343-BA37-CEC3FA3B2234}"/>
                </a:ext>
              </a:extLst>
            </p:cNvPr>
            <p:cNvSpPr txBox="1"/>
            <p:nvPr/>
          </p:nvSpPr>
          <p:spPr>
            <a:xfrm>
              <a:off x="6784096" y="2641033"/>
              <a:ext cx="464347" cy="5472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1600"/>
                <a:t>1</a:t>
              </a:r>
              <a:endParaRPr kumimoji="1" lang="ja-JP" altLang="en-US" sz="1600"/>
            </a:p>
          </p:txBody>
        </p:sp>
        <p:sp>
          <p:nvSpPr>
            <p:cNvPr id="122" name="テキスト ボックス 121">
              <a:extLst>
                <a:ext uri="{FF2B5EF4-FFF2-40B4-BE49-F238E27FC236}">
                  <a16:creationId xmlns:a16="http://schemas.microsoft.com/office/drawing/2014/main" id="{282FA6DE-359D-6341-AEF3-9699CAF48D17}"/>
                </a:ext>
              </a:extLst>
            </p:cNvPr>
            <p:cNvSpPr txBox="1"/>
            <p:nvPr/>
          </p:nvSpPr>
          <p:spPr>
            <a:xfrm>
              <a:off x="5234229" y="4719821"/>
              <a:ext cx="464347" cy="5472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1600"/>
                <a:t>3</a:t>
              </a:r>
              <a:endParaRPr kumimoji="1" lang="ja-JP" altLang="en-US" sz="1600"/>
            </a:p>
          </p:txBody>
        </p:sp>
        <p:sp>
          <p:nvSpPr>
            <p:cNvPr id="123" name="テキスト ボックス 122">
              <a:extLst>
                <a:ext uri="{FF2B5EF4-FFF2-40B4-BE49-F238E27FC236}">
                  <a16:creationId xmlns:a16="http://schemas.microsoft.com/office/drawing/2014/main" id="{3A84731A-8B12-8A42-B353-9B821FF1D4A8}"/>
                </a:ext>
              </a:extLst>
            </p:cNvPr>
            <p:cNvSpPr txBox="1"/>
            <p:nvPr/>
          </p:nvSpPr>
          <p:spPr>
            <a:xfrm>
              <a:off x="6747195" y="4006392"/>
              <a:ext cx="464347" cy="5472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1600"/>
                <a:t>2</a:t>
              </a:r>
              <a:endParaRPr kumimoji="1" lang="ja-JP" altLang="en-US" sz="1600"/>
            </a:p>
          </p:txBody>
        </p:sp>
      </p:grpSp>
      <p:sp>
        <p:nvSpPr>
          <p:cNvPr id="130" name="テキスト ボックス 129">
            <a:extLst>
              <a:ext uri="{FF2B5EF4-FFF2-40B4-BE49-F238E27FC236}">
                <a16:creationId xmlns:a16="http://schemas.microsoft.com/office/drawing/2014/main" id="{93172F62-BF36-D84F-8DDD-589CA90FD9FC}"/>
              </a:ext>
            </a:extLst>
          </p:cNvPr>
          <p:cNvSpPr txBox="1"/>
          <p:nvPr/>
        </p:nvSpPr>
        <p:spPr>
          <a:xfrm>
            <a:off x="5724128" y="2708920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/>
              <a:t>全体像は</a:t>
            </a:r>
            <a:r>
              <a:rPr kumimoji="1" lang="ja-JP" altLang="en-US"/>
              <a:t>いったん忘れる</a:t>
            </a:r>
          </a:p>
        </p:txBody>
      </p:sp>
      <p:sp>
        <p:nvSpPr>
          <p:cNvPr id="135" name="角丸四角形 134">
            <a:extLst>
              <a:ext uri="{FF2B5EF4-FFF2-40B4-BE49-F238E27FC236}">
                <a16:creationId xmlns:a16="http://schemas.microsoft.com/office/drawing/2014/main" id="{8CEE4501-6420-B34B-96DC-D110B3398BBF}"/>
              </a:ext>
            </a:extLst>
          </p:cNvPr>
          <p:cNvSpPr/>
          <p:nvPr/>
        </p:nvSpPr>
        <p:spPr>
          <a:xfrm>
            <a:off x="5076056" y="2636912"/>
            <a:ext cx="4067944" cy="3168352"/>
          </a:xfrm>
          <a:prstGeom prst="round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918561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68D61187-D718-1F44-8767-9DBD7E86CDF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最短経路問題</a:t>
            </a:r>
          </a:p>
        </p:txBody>
      </p:sp>
      <p:grpSp>
        <p:nvGrpSpPr>
          <p:cNvPr id="54" name="グループ化 53">
            <a:extLst>
              <a:ext uri="{FF2B5EF4-FFF2-40B4-BE49-F238E27FC236}">
                <a16:creationId xmlns:a16="http://schemas.microsoft.com/office/drawing/2014/main" id="{47CFA580-743B-C54B-9459-9DE27B8540C5}"/>
              </a:ext>
            </a:extLst>
          </p:cNvPr>
          <p:cNvGrpSpPr/>
          <p:nvPr/>
        </p:nvGrpSpPr>
        <p:grpSpPr>
          <a:xfrm>
            <a:off x="5148064" y="3501008"/>
            <a:ext cx="3540808" cy="2232248"/>
            <a:chOff x="144371" y="3494830"/>
            <a:chExt cx="4526592" cy="2853721"/>
          </a:xfrm>
        </p:grpSpPr>
        <p:sp>
          <p:nvSpPr>
            <p:cNvPr id="3" name="円/楕円 2">
              <a:extLst>
                <a:ext uri="{FF2B5EF4-FFF2-40B4-BE49-F238E27FC236}">
                  <a16:creationId xmlns:a16="http://schemas.microsoft.com/office/drawing/2014/main" id="{CB409028-95E3-EC47-8E84-8CE95A9EA96F}"/>
                </a:ext>
              </a:extLst>
            </p:cNvPr>
            <p:cNvSpPr/>
            <p:nvPr/>
          </p:nvSpPr>
          <p:spPr>
            <a:xfrm>
              <a:off x="144371" y="4392768"/>
              <a:ext cx="455119" cy="405917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A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4" name="円/楕円 3">
              <a:extLst>
                <a:ext uri="{FF2B5EF4-FFF2-40B4-BE49-F238E27FC236}">
                  <a16:creationId xmlns:a16="http://schemas.microsoft.com/office/drawing/2014/main" id="{358AB6BA-5943-5647-80EF-56BF093A7EC0}"/>
                </a:ext>
              </a:extLst>
            </p:cNvPr>
            <p:cNvSpPr/>
            <p:nvPr/>
          </p:nvSpPr>
          <p:spPr>
            <a:xfrm>
              <a:off x="1485128" y="3494830"/>
              <a:ext cx="455119" cy="40591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B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5" name="円/楕円 4">
              <a:extLst>
                <a:ext uri="{FF2B5EF4-FFF2-40B4-BE49-F238E27FC236}">
                  <a16:creationId xmlns:a16="http://schemas.microsoft.com/office/drawing/2014/main" id="{4E89E3AD-1B95-5342-96DE-795F05922F5B}"/>
                </a:ext>
              </a:extLst>
            </p:cNvPr>
            <p:cNvSpPr/>
            <p:nvPr/>
          </p:nvSpPr>
          <p:spPr>
            <a:xfrm>
              <a:off x="1485128" y="5229204"/>
              <a:ext cx="455119" cy="40591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C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円/楕円 5">
              <a:extLst>
                <a:ext uri="{FF2B5EF4-FFF2-40B4-BE49-F238E27FC236}">
                  <a16:creationId xmlns:a16="http://schemas.microsoft.com/office/drawing/2014/main" id="{CD393D1E-C8F2-F646-BDF7-1740A9E3B6C5}"/>
                </a:ext>
              </a:extLst>
            </p:cNvPr>
            <p:cNvSpPr/>
            <p:nvPr/>
          </p:nvSpPr>
          <p:spPr>
            <a:xfrm>
              <a:off x="2887388" y="4306665"/>
              <a:ext cx="455119" cy="40591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E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円/楕円 6">
              <a:extLst>
                <a:ext uri="{FF2B5EF4-FFF2-40B4-BE49-F238E27FC236}">
                  <a16:creationId xmlns:a16="http://schemas.microsoft.com/office/drawing/2014/main" id="{AAC27694-B056-3049-BAD8-4270AAF9B54D}"/>
                </a:ext>
              </a:extLst>
            </p:cNvPr>
            <p:cNvSpPr/>
            <p:nvPr/>
          </p:nvSpPr>
          <p:spPr>
            <a:xfrm>
              <a:off x="2887388" y="5942634"/>
              <a:ext cx="455119" cy="40591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>
                  <a:solidFill>
                    <a:schemeClr val="tx1"/>
                  </a:solidFill>
                </a:rPr>
                <a:t>F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9" name="円/楕円 8">
              <a:extLst>
                <a:ext uri="{FF2B5EF4-FFF2-40B4-BE49-F238E27FC236}">
                  <a16:creationId xmlns:a16="http://schemas.microsoft.com/office/drawing/2014/main" id="{805113B0-2433-A149-A117-3C54FB8B936F}"/>
                </a:ext>
              </a:extLst>
            </p:cNvPr>
            <p:cNvSpPr/>
            <p:nvPr/>
          </p:nvSpPr>
          <p:spPr>
            <a:xfrm>
              <a:off x="4215844" y="5204603"/>
              <a:ext cx="455119" cy="40591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H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cxnSp>
          <p:nvCxnSpPr>
            <p:cNvPr id="10" name="直線コネクタ 9">
              <a:extLst>
                <a:ext uri="{FF2B5EF4-FFF2-40B4-BE49-F238E27FC236}">
                  <a16:creationId xmlns:a16="http://schemas.microsoft.com/office/drawing/2014/main" id="{28ABD6C1-E6CC-6C4B-BCF1-9345662F9E6D}"/>
                </a:ext>
              </a:extLst>
            </p:cNvPr>
            <p:cNvCxnSpPr>
              <a:cxnSpLocks/>
              <a:stCxn id="3" idx="7"/>
              <a:endCxn id="4" idx="2"/>
            </p:cNvCxnSpPr>
            <p:nvPr/>
          </p:nvCxnSpPr>
          <p:spPr>
            <a:xfrm flipV="1">
              <a:off x="532840" y="3697789"/>
              <a:ext cx="952288" cy="754425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線コネクタ 10">
              <a:extLst>
                <a:ext uri="{FF2B5EF4-FFF2-40B4-BE49-F238E27FC236}">
                  <a16:creationId xmlns:a16="http://schemas.microsoft.com/office/drawing/2014/main" id="{5B1ECA7E-2D79-0749-AB92-28504A40B7CF}"/>
                </a:ext>
              </a:extLst>
            </p:cNvPr>
            <p:cNvCxnSpPr>
              <a:stCxn id="3" idx="5"/>
              <a:endCxn id="5" idx="2"/>
            </p:cNvCxnSpPr>
            <p:nvPr/>
          </p:nvCxnSpPr>
          <p:spPr>
            <a:xfrm>
              <a:off x="532840" y="4739240"/>
              <a:ext cx="952288" cy="69292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線コネクタ 11">
              <a:extLst>
                <a:ext uri="{FF2B5EF4-FFF2-40B4-BE49-F238E27FC236}">
                  <a16:creationId xmlns:a16="http://schemas.microsoft.com/office/drawing/2014/main" id="{F15E7B13-D600-B246-AD42-8F2B56BD76A8}"/>
                </a:ext>
              </a:extLst>
            </p:cNvPr>
            <p:cNvCxnSpPr>
              <a:stCxn id="5" idx="5"/>
              <a:endCxn id="7" idx="2"/>
            </p:cNvCxnSpPr>
            <p:nvPr/>
          </p:nvCxnSpPr>
          <p:spPr>
            <a:xfrm>
              <a:off x="1873597" y="5575675"/>
              <a:ext cx="1013791" cy="569917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線コネクタ 12">
              <a:extLst>
                <a:ext uri="{FF2B5EF4-FFF2-40B4-BE49-F238E27FC236}">
                  <a16:creationId xmlns:a16="http://schemas.microsoft.com/office/drawing/2014/main" id="{0769D342-D1D8-9B4B-AE91-E7B1A3431D7C}"/>
                </a:ext>
              </a:extLst>
            </p:cNvPr>
            <p:cNvCxnSpPr>
              <a:cxnSpLocks/>
              <a:stCxn id="7" idx="6"/>
              <a:endCxn id="9" idx="3"/>
            </p:cNvCxnSpPr>
            <p:nvPr/>
          </p:nvCxnSpPr>
          <p:spPr>
            <a:xfrm flipV="1">
              <a:off x="3342507" y="5551074"/>
              <a:ext cx="939988" cy="594518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線コネクタ 13">
              <a:extLst>
                <a:ext uri="{FF2B5EF4-FFF2-40B4-BE49-F238E27FC236}">
                  <a16:creationId xmlns:a16="http://schemas.microsoft.com/office/drawing/2014/main" id="{395D3F17-C8C0-204F-BB71-E67BA45CDFB2}"/>
                </a:ext>
              </a:extLst>
            </p:cNvPr>
            <p:cNvCxnSpPr>
              <a:stCxn id="4" idx="6"/>
              <a:endCxn id="6" idx="1"/>
            </p:cNvCxnSpPr>
            <p:nvPr/>
          </p:nvCxnSpPr>
          <p:spPr>
            <a:xfrm>
              <a:off x="1940247" y="3697789"/>
              <a:ext cx="1013791" cy="668321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コネクタ 14">
              <a:extLst>
                <a:ext uri="{FF2B5EF4-FFF2-40B4-BE49-F238E27FC236}">
                  <a16:creationId xmlns:a16="http://schemas.microsoft.com/office/drawing/2014/main" id="{7DB70744-E382-FE43-9433-0968C8C7D647}"/>
                </a:ext>
              </a:extLst>
            </p:cNvPr>
            <p:cNvCxnSpPr>
              <a:cxnSpLocks/>
              <a:stCxn id="5" idx="7"/>
              <a:endCxn id="6" idx="3"/>
            </p:cNvCxnSpPr>
            <p:nvPr/>
          </p:nvCxnSpPr>
          <p:spPr>
            <a:xfrm flipV="1">
              <a:off x="1873597" y="4653136"/>
              <a:ext cx="1080441" cy="635513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コネクタ 16">
              <a:extLst>
                <a:ext uri="{FF2B5EF4-FFF2-40B4-BE49-F238E27FC236}">
                  <a16:creationId xmlns:a16="http://schemas.microsoft.com/office/drawing/2014/main" id="{DFC9A89D-9360-0E4D-BF5A-0483254DC046}"/>
                </a:ext>
              </a:extLst>
            </p:cNvPr>
            <p:cNvCxnSpPr>
              <a:stCxn id="6" idx="5"/>
              <a:endCxn id="9" idx="1"/>
            </p:cNvCxnSpPr>
            <p:nvPr/>
          </p:nvCxnSpPr>
          <p:spPr>
            <a:xfrm>
              <a:off x="3275856" y="4653136"/>
              <a:ext cx="1006638" cy="61091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テキスト ボックス 17">
              <a:extLst>
                <a:ext uri="{FF2B5EF4-FFF2-40B4-BE49-F238E27FC236}">
                  <a16:creationId xmlns:a16="http://schemas.microsoft.com/office/drawing/2014/main" id="{5CABB17D-0DAF-8D4E-BE2D-21E97A7E7AB1}"/>
                </a:ext>
              </a:extLst>
            </p:cNvPr>
            <p:cNvSpPr txBox="1"/>
            <p:nvPr/>
          </p:nvSpPr>
          <p:spPr>
            <a:xfrm>
              <a:off x="808599" y="3703939"/>
              <a:ext cx="365246" cy="4471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/>
                <a:t>2</a:t>
              </a:r>
              <a:endParaRPr kumimoji="1" lang="ja-JP" altLang="en-US"/>
            </a:p>
          </p:txBody>
        </p:sp>
        <p:sp>
          <p:nvSpPr>
            <p:cNvPr id="19" name="テキスト ボックス 18">
              <a:extLst>
                <a:ext uri="{FF2B5EF4-FFF2-40B4-BE49-F238E27FC236}">
                  <a16:creationId xmlns:a16="http://schemas.microsoft.com/office/drawing/2014/main" id="{5A883528-506C-FA4D-8A7B-BC227798456F}"/>
                </a:ext>
              </a:extLst>
            </p:cNvPr>
            <p:cNvSpPr txBox="1"/>
            <p:nvPr/>
          </p:nvSpPr>
          <p:spPr>
            <a:xfrm>
              <a:off x="771698" y="5044696"/>
              <a:ext cx="365246" cy="4471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/>
                <a:t>7</a:t>
              </a:r>
              <a:endParaRPr kumimoji="1" lang="ja-JP" altLang="en-US"/>
            </a:p>
          </p:txBody>
        </p:sp>
        <p:sp>
          <p:nvSpPr>
            <p:cNvPr id="20" name="テキスト ボックス 19">
              <a:extLst>
                <a:ext uri="{FF2B5EF4-FFF2-40B4-BE49-F238E27FC236}">
                  <a16:creationId xmlns:a16="http://schemas.microsoft.com/office/drawing/2014/main" id="{80749479-05CE-864B-AFEB-A4863262DCBF}"/>
                </a:ext>
              </a:extLst>
            </p:cNvPr>
            <p:cNvSpPr txBox="1"/>
            <p:nvPr/>
          </p:nvSpPr>
          <p:spPr>
            <a:xfrm>
              <a:off x="2370766" y="3691638"/>
              <a:ext cx="365246" cy="4471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/>
                <a:t>1</a:t>
              </a:r>
              <a:endParaRPr kumimoji="1" lang="ja-JP" altLang="en-US"/>
            </a:p>
          </p:txBody>
        </p:sp>
        <p:sp>
          <p:nvSpPr>
            <p:cNvPr id="21" name="テキスト ボックス 20">
              <a:extLst>
                <a:ext uri="{FF2B5EF4-FFF2-40B4-BE49-F238E27FC236}">
                  <a16:creationId xmlns:a16="http://schemas.microsoft.com/office/drawing/2014/main" id="{1F9AC82B-BA70-A744-A0AF-A01953C6B93C}"/>
                </a:ext>
              </a:extLst>
            </p:cNvPr>
            <p:cNvSpPr txBox="1"/>
            <p:nvPr/>
          </p:nvSpPr>
          <p:spPr>
            <a:xfrm>
              <a:off x="2173957" y="4626478"/>
              <a:ext cx="365246" cy="4471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/>
                <a:t>2</a:t>
              </a:r>
              <a:endParaRPr kumimoji="1" lang="ja-JP" altLang="en-US"/>
            </a:p>
          </p:txBody>
        </p:sp>
        <p:sp>
          <p:nvSpPr>
            <p:cNvPr id="22" name="テキスト ボックス 21">
              <a:extLst>
                <a:ext uri="{FF2B5EF4-FFF2-40B4-BE49-F238E27FC236}">
                  <a16:creationId xmlns:a16="http://schemas.microsoft.com/office/drawing/2014/main" id="{52EC0F05-D458-E144-8906-5B2A9DEE88BD}"/>
                </a:ext>
              </a:extLst>
            </p:cNvPr>
            <p:cNvSpPr txBox="1"/>
            <p:nvPr/>
          </p:nvSpPr>
          <p:spPr>
            <a:xfrm>
              <a:off x="2186258" y="5819629"/>
              <a:ext cx="365246" cy="4471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/>
                <a:t>3</a:t>
              </a:r>
              <a:endParaRPr kumimoji="1" lang="ja-JP" altLang="en-US"/>
            </a:p>
          </p:txBody>
        </p:sp>
        <p:sp>
          <p:nvSpPr>
            <p:cNvPr id="24" name="テキスト ボックス 23">
              <a:extLst>
                <a:ext uri="{FF2B5EF4-FFF2-40B4-BE49-F238E27FC236}">
                  <a16:creationId xmlns:a16="http://schemas.microsoft.com/office/drawing/2014/main" id="{C8D4ED91-05AB-DE49-9C03-170915DA120F}"/>
                </a:ext>
              </a:extLst>
            </p:cNvPr>
            <p:cNvSpPr txBox="1"/>
            <p:nvPr/>
          </p:nvSpPr>
          <p:spPr>
            <a:xfrm>
              <a:off x="3404009" y="4884789"/>
              <a:ext cx="506917" cy="4471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/>
                <a:t>12</a:t>
              </a:r>
              <a:endParaRPr kumimoji="1" lang="ja-JP" altLang="en-US"/>
            </a:p>
          </p:txBody>
        </p:sp>
        <p:sp>
          <p:nvSpPr>
            <p:cNvPr id="25" name="テキスト ボックス 24">
              <a:extLst>
                <a:ext uri="{FF2B5EF4-FFF2-40B4-BE49-F238E27FC236}">
                  <a16:creationId xmlns:a16="http://schemas.microsoft.com/office/drawing/2014/main" id="{4AF2D421-EB76-5B4B-80BF-7CF3608ADF92}"/>
                </a:ext>
              </a:extLst>
            </p:cNvPr>
            <p:cNvSpPr txBox="1"/>
            <p:nvPr/>
          </p:nvSpPr>
          <p:spPr>
            <a:xfrm>
              <a:off x="3686921" y="5807328"/>
              <a:ext cx="365246" cy="4471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/>
                <a:t>3</a:t>
              </a:r>
              <a:endParaRPr kumimoji="1" lang="ja-JP" altLang="en-US"/>
            </a:p>
          </p:txBody>
        </p:sp>
      </p:grp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30C7FCDF-2ADF-8941-8FE6-60443356BFCA}"/>
              </a:ext>
            </a:extLst>
          </p:cNvPr>
          <p:cNvSpPr txBox="1"/>
          <p:nvPr/>
        </p:nvSpPr>
        <p:spPr>
          <a:xfrm>
            <a:off x="683568" y="1052736"/>
            <a:ext cx="52725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/>
              <a:t>A</a:t>
            </a:r>
            <a:r>
              <a:rPr kumimoji="1" lang="ja-JP" altLang="en-US" sz="3200"/>
              <a:t>から</a:t>
            </a:r>
            <a:r>
              <a:rPr kumimoji="1" lang="en-US" altLang="ja-JP" sz="3200"/>
              <a:t>H</a:t>
            </a:r>
            <a:r>
              <a:rPr kumimoji="1" lang="ja-JP" altLang="en-US" sz="3200"/>
              <a:t>に行く最短経路は？</a:t>
            </a: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D24B40D3-416C-FC48-843E-95492B5D84F2}"/>
              </a:ext>
            </a:extLst>
          </p:cNvPr>
          <p:cNvSpPr txBox="1"/>
          <p:nvPr/>
        </p:nvSpPr>
        <p:spPr>
          <a:xfrm>
            <a:off x="1401321" y="1628800"/>
            <a:ext cx="36663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/>
              <a:t>A</a:t>
            </a:r>
            <a:r>
              <a:rPr kumimoji="1" lang="ja-JP" altLang="en-US" sz="2400"/>
              <a:t>から</a:t>
            </a:r>
            <a:r>
              <a:rPr kumimoji="1" lang="en-US" altLang="ja-JP" sz="2400"/>
              <a:t>E</a:t>
            </a:r>
            <a:r>
              <a:rPr kumimoji="1" lang="ja-JP" altLang="en-US" sz="2400"/>
              <a:t>に行く最短経路</a:t>
            </a:r>
            <a:r>
              <a:rPr kumimoji="1" lang="en-US" altLang="ja-JP" sz="2400"/>
              <a:t>(3)</a:t>
            </a:r>
            <a:endParaRPr kumimoji="1" lang="ja-JP" altLang="en-US" sz="2400"/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0F1D8245-F0F5-C04C-B461-8925B85CA217}"/>
              </a:ext>
            </a:extLst>
          </p:cNvPr>
          <p:cNvSpPr txBox="1"/>
          <p:nvPr/>
        </p:nvSpPr>
        <p:spPr>
          <a:xfrm>
            <a:off x="1401321" y="2060848"/>
            <a:ext cx="36567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A</a:t>
            </a:r>
            <a:r>
              <a:rPr kumimoji="1" lang="ja-JP" altLang="en-US" sz="2400" dirty="0"/>
              <a:t>から</a:t>
            </a:r>
            <a:r>
              <a:rPr kumimoji="1" lang="en-US" altLang="ja-JP" sz="2400" dirty="0"/>
              <a:t>F</a:t>
            </a:r>
            <a:r>
              <a:rPr kumimoji="1" lang="ja-JP" altLang="en-US" sz="2400" dirty="0"/>
              <a:t>に行く最短経路</a:t>
            </a:r>
            <a:r>
              <a:rPr kumimoji="1" lang="en-US" altLang="ja-JP" sz="2400" dirty="0"/>
              <a:t>(8)</a:t>
            </a:r>
            <a:endParaRPr kumimoji="1" lang="ja-JP" altLang="en-US" sz="2400" dirty="0"/>
          </a:p>
        </p:txBody>
      </p:sp>
      <p:grpSp>
        <p:nvGrpSpPr>
          <p:cNvPr id="52" name="グループ化 51">
            <a:extLst>
              <a:ext uri="{FF2B5EF4-FFF2-40B4-BE49-F238E27FC236}">
                <a16:creationId xmlns:a16="http://schemas.microsoft.com/office/drawing/2014/main" id="{1F54ABB5-29C9-3944-ACC8-8F38CFD72106}"/>
              </a:ext>
            </a:extLst>
          </p:cNvPr>
          <p:cNvGrpSpPr/>
          <p:nvPr/>
        </p:nvGrpSpPr>
        <p:grpSpPr>
          <a:xfrm>
            <a:off x="1115616" y="3717032"/>
            <a:ext cx="2950661" cy="2248272"/>
            <a:chOff x="5978524" y="3981440"/>
            <a:chExt cx="2320136" cy="1767840"/>
          </a:xfrm>
        </p:grpSpPr>
        <p:sp>
          <p:nvSpPr>
            <p:cNvPr id="29" name="円/楕円 28">
              <a:extLst>
                <a:ext uri="{FF2B5EF4-FFF2-40B4-BE49-F238E27FC236}">
                  <a16:creationId xmlns:a16="http://schemas.microsoft.com/office/drawing/2014/main" id="{A72107E9-0DBD-B640-8A74-B4748E3A42B0}"/>
                </a:ext>
              </a:extLst>
            </p:cNvPr>
            <p:cNvSpPr/>
            <p:nvPr/>
          </p:nvSpPr>
          <p:spPr>
            <a:xfrm>
              <a:off x="5978524" y="4729490"/>
              <a:ext cx="375920" cy="33528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A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30" name="円/楕円 29">
              <a:extLst>
                <a:ext uri="{FF2B5EF4-FFF2-40B4-BE49-F238E27FC236}">
                  <a16:creationId xmlns:a16="http://schemas.microsoft.com/office/drawing/2014/main" id="{C5FF0CD7-A153-3F4A-B628-D227A63329EB}"/>
                </a:ext>
              </a:extLst>
            </p:cNvPr>
            <p:cNvSpPr/>
            <p:nvPr/>
          </p:nvSpPr>
          <p:spPr>
            <a:xfrm>
              <a:off x="6932384" y="3981440"/>
              <a:ext cx="375920" cy="33528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E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31" name="円/楕円 30">
              <a:extLst>
                <a:ext uri="{FF2B5EF4-FFF2-40B4-BE49-F238E27FC236}">
                  <a16:creationId xmlns:a16="http://schemas.microsoft.com/office/drawing/2014/main" id="{32E5DB96-8584-5646-B483-1F2CB099963E}"/>
                </a:ext>
              </a:extLst>
            </p:cNvPr>
            <p:cNvSpPr/>
            <p:nvPr/>
          </p:nvSpPr>
          <p:spPr>
            <a:xfrm>
              <a:off x="7922740" y="4718680"/>
              <a:ext cx="375920" cy="33528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H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cxnSp>
          <p:nvCxnSpPr>
            <p:cNvPr id="32" name="直線コネクタ 31">
              <a:extLst>
                <a:ext uri="{FF2B5EF4-FFF2-40B4-BE49-F238E27FC236}">
                  <a16:creationId xmlns:a16="http://schemas.microsoft.com/office/drawing/2014/main" id="{51F74B70-1FD6-F849-916A-5D7228B411DF}"/>
                </a:ext>
              </a:extLst>
            </p:cNvPr>
            <p:cNvCxnSpPr>
              <a:cxnSpLocks/>
              <a:stCxn id="30" idx="6"/>
              <a:endCxn id="31" idx="1"/>
            </p:cNvCxnSpPr>
            <p:nvPr/>
          </p:nvCxnSpPr>
          <p:spPr>
            <a:xfrm>
              <a:off x="7308304" y="4149080"/>
              <a:ext cx="669488" cy="61870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線コネクタ 32">
              <a:extLst>
                <a:ext uri="{FF2B5EF4-FFF2-40B4-BE49-F238E27FC236}">
                  <a16:creationId xmlns:a16="http://schemas.microsoft.com/office/drawing/2014/main" id="{3F6C4DF2-0B6F-D24A-B3FE-1A7A997A591B}"/>
                </a:ext>
              </a:extLst>
            </p:cNvPr>
            <p:cNvCxnSpPr>
              <a:cxnSpLocks/>
              <a:stCxn id="38" idx="6"/>
              <a:endCxn id="31" idx="3"/>
            </p:cNvCxnSpPr>
            <p:nvPr/>
          </p:nvCxnSpPr>
          <p:spPr>
            <a:xfrm flipV="1">
              <a:off x="7308304" y="5004859"/>
              <a:ext cx="669488" cy="57678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テキスト ボックス 33">
              <a:extLst>
                <a:ext uri="{FF2B5EF4-FFF2-40B4-BE49-F238E27FC236}">
                  <a16:creationId xmlns:a16="http://schemas.microsoft.com/office/drawing/2014/main" id="{275A655E-B37D-0A41-85C5-3C3C042A2DCD}"/>
                </a:ext>
              </a:extLst>
            </p:cNvPr>
            <p:cNvSpPr txBox="1"/>
            <p:nvPr/>
          </p:nvSpPr>
          <p:spPr>
            <a:xfrm>
              <a:off x="7634708" y="4165523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/>
                <a:t>12</a:t>
              </a:r>
              <a:endParaRPr kumimoji="1" lang="ja-JP" altLang="en-US"/>
            </a:p>
          </p:txBody>
        </p:sp>
        <p:sp>
          <p:nvSpPr>
            <p:cNvPr id="35" name="テキスト ボックス 34">
              <a:extLst>
                <a:ext uri="{FF2B5EF4-FFF2-40B4-BE49-F238E27FC236}">
                  <a16:creationId xmlns:a16="http://schemas.microsoft.com/office/drawing/2014/main" id="{D7337910-A216-FA42-9021-A3204C696C0B}"/>
                </a:ext>
              </a:extLst>
            </p:cNvPr>
            <p:cNvSpPr txBox="1"/>
            <p:nvPr/>
          </p:nvSpPr>
          <p:spPr>
            <a:xfrm>
              <a:off x="7745184" y="5322560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/>
                <a:t>3</a:t>
              </a:r>
              <a:endParaRPr kumimoji="1" lang="ja-JP" altLang="en-US"/>
            </a:p>
          </p:txBody>
        </p:sp>
        <p:sp>
          <p:nvSpPr>
            <p:cNvPr id="36" name="テキスト ボックス 35">
              <a:extLst>
                <a:ext uri="{FF2B5EF4-FFF2-40B4-BE49-F238E27FC236}">
                  <a16:creationId xmlns:a16="http://schemas.microsoft.com/office/drawing/2014/main" id="{A991070C-C13F-3943-8D3C-53E3048840E3}"/>
                </a:ext>
              </a:extLst>
            </p:cNvPr>
            <p:cNvSpPr txBox="1"/>
            <p:nvPr/>
          </p:nvSpPr>
          <p:spPr>
            <a:xfrm>
              <a:off x="6338564" y="409351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/>
                <a:t>3</a:t>
              </a:r>
              <a:endParaRPr kumimoji="1" lang="ja-JP" altLang="en-US"/>
            </a:p>
          </p:txBody>
        </p:sp>
        <p:sp>
          <p:nvSpPr>
            <p:cNvPr id="37" name="テキスト ボックス 36">
              <a:extLst>
                <a:ext uri="{FF2B5EF4-FFF2-40B4-BE49-F238E27FC236}">
                  <a16:creationId xmlns:a16="http://schemas.microsoft.com/office/drawing/2014/main" id="{D9BCC716-2DB6-8349-8334-E89AE7211551}"/>
                </a:ext>
              </a:extLst>
            </p:cNvPr>
            <p:cNvSpPr txBox="1"/>
            <p:nvPr/>
          </p:nvSpPr>
          <p:spPr>
            <a:xfrm>
              <a:off x="6338564" y="5317651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/>
                <a:t>8</a:t>
              </a:r>
              <a:endParaRPr kumimoji="1" lang="ja-JP" altLang="en-US"/>
            </a:p>
          </p:txBody>
        </p:sp>
        <p:sp>
          <p:nvSpPr>
            <p:cNvPr id="38" name="円/楕円 37">
              <a:extLst>
                <a:ext uri="{FF2B5EF4-FFF2-40B4-BE49-F238E27FC236}">
                  <a16:creationId xmlns:a16="http://schemas.microsoft.com/office/drawing/2014/main" id="{4DA075F4-6FDA-E44F-9576-63F6FB32DA47}"/>
                </a:ext>
              </a:extLst>
            </p:cNvPr>
            <p:cNvSpPr/>
            <p:nvPr/>
          </p:nvSpPr>
          <p:spPr>
            <a:xfrm>
              <a:off x="6932384" y="5414000"/>
              <a:ext cx="375920" cy="33528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>
                  <a:solidFill>
                    <a:schemeClr val="tx1"/>
                  </a:solidFill>
                </a:rPr>
                <a:t>F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cxnSp>
          <p:nvCxnSpPr>
            <p:cNvPr id="39" name="直線コネクタ 38">
              <a:extLst>
                <a:ext uri="{FF2B5EF4-FFF2-40B4-BE49-F238E27FC236}">
                  <a16:creationId xmlns:a16="http://schemas.microsoft.com/office/drawing/2014/main" id="{B87B60FD-5A5B-E64C-9511-69EC8D323DF3}"/>
                </a:ext>
              </a:extLst>
            </p:cNvPr>
            <p:cNvCxnSpPr>
              <a:stCxn id="30" idx="2"/>
              <a:endCxn id="29" idx="7"/>
            </p:cNvCxnSpPr>
            <p:nvPr/>
          </p:nvCxnSpPr>
          <p:spPr>
            <a:xfrm flipH="1">
              <a:off x="6299392" y="4149080"/>
              <a:ext cx="632992" cy="62951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線コネクタ 39">
              <a:extLst>
                <a:ext uri="{FF2B5EF4-FFF2-40B4-BE49-F238E27FC236}">
                  <a16:creationId xmlns:a16="http://schemas.microsoft.com/office/drawing/2014/main" id="{54900BAF-8EE8-714F-A04D-9970438D9E9E}"/>
                </a:ext>
              </a:extLst>
            </p:cNvPr>
            <p:cNvCxnSpPr>
              <a:stCxn id="38" idx="2"/>
              <a:endCxn id="29" idx="5"/>
            </p:cNvCxnSpPr>
            <p:nvPr/>
          </p:nvCxnSpPr>
          <p:spPr>
            <a:xfrm flipH="1" flipV="1">
              <a:off x="6299392" y="5015669"/>
              <a:ext cx="632992" cy="56597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テキスト ボックス 52">
            <a:extLst>
              <a:ext uri="{FF2B5EF4-FFF2-40B4-BE49-F238E27FC236}">
                <a16:creationId xmlns:a16="http://schemas.microsoft.com/office/drawing/2014/main" id="{97FDDDE5-6B69-6F4B-8143-BFD534FFC8AB}"/>
              </a:ext>
            </a:extLst>
          </p:cNvPr>
          <p:cNvSpPr txBox="1"/>
          <p:nvPr/>
        </p:nvSpPr>
        <p:spPr>
          <a:xfrm>
            <a:off x="5073729" y="1844824"/>
            <a:ext cx="2954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がわかっているなら</a:t>
            </a:r>
            <a:endParaRPr lang="ja-JP" altLang="en-US" sz="2400" dirty="0"/>
          </a:p>
        </p:txBody>
      </p:sp>
      <p:sp>
        <p:nvSpPr>
          <p:cNvPr id="57" name="テキスト ボックス 56">
            <a:extLst>
              <a:ext uri="{FF2B5EF4-FFF2-40B4-BE49-F238E27FC236}">
                <a16:creationId xmlns:a16="http://schemas.microsoft.com/office/drawing/2014/main" id="{86CB58E7-3DCE-4D49-AB65-CA659B6CDC2A}"/>
              </a:ext>
            </a:extLst>
          </p:cNvPr>
          <p:cNvSpPr txBox="1"/>
          <p:nvPr/>
        </p:nvSpPr>
        <p:spPr>
          <a:xfrm>
            <a:off x="5580112" y="2996952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/>
              <a:t>全体像は</a:t>
            </a:r>
            <a:r>
              <a:rPr kumimoji="1" lang="ja-JP" altLang="en-US"/>
              <a:t>いったん忘れる</a:t>
            </a:r>
          </a:p>
        </p:txBody>
      </p:sp>
      <p:sp>
        <p:nvSpPr>
          <p:cNvPr id="58" name="角丸四角形 57">
            <a:extLst>
              <a:ext uri="{FF2B5EF4-FFF2-40B4-BE49-F238E27FC236}">
                <a16:creationId xmlns:a16="http://schemas.microsoft.com/office/drawing/2014/main" id="{1CB3B965-9FBE-3E47-9187-BA9F064DD855}"/>
              </a:ext>
            </a:extLst>
          </p:cNvPr>
          <p:cNvSpPr/>
          <p:nvPr/>
        </p:nvSpPr>
        <p:spPr>
          <a:xfrm>
            <a:off x="4932040" y="2924944"/>
            <a:ext cx="4067944" cy="3168352"/>
          </a:xfrm>
          <a:prstGeom prst="round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テキスト ボックス 58">
            <a:extLst>
              <a:ext uri="{FF2B5EF4-FFF2-40B4-BE49-F238E27FC236}">
                <a16:creationId xmlns:a16="http://schemas.microsoft.com/office/drawing/2014/main" id="{1E733353-D898-3849-9084-02FAD3D27035}"/>
              </a:ext>
            </a:extLst>
          </p:cNvPr>
          <p:cNvSpPr txBox="1"/>
          <p:nvPr/>
        </p:nvSpPr>
        <p:spPr>
          <a:xfrm>
            <a:off x="467544" y="6165304"/>
            <a:ext cx="58817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「</a:t>
            </a:r>
            <a:r>
              <a:rPr kumimoji="1" lang="en-US" altLang="ja-JP" sz="2400"/>
              <a:t>A-F-H</a:t>
            </a:r>
            <a:r>
              <a:rPr kumimoji="1" lang="ja-JP" altLang="en-US" sz="2400"/>
              <a:t>」が最短経路であることがわかる</a:t>
            </a:r>
            <a:endParaRPr kumimoji="1" lang="en-US" altLang="ja-JP" sz="240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827584" y="3068960"/>
            <a:ext cx="35702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この問題↓を解けばよい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374102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081627C5-B011-DC45-A1C5-710533AB975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動的計画法のポイント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FBC3E100-A818-3849-A340-7912CE0BCAD3}"/>
              </a:ext>
            </a:extLst>
          </p:cNvPr>
          <p:cNvSpPr txBox="1"/>
          <p:nvPr/>
        </p:nvSpPr>
        <p:spPr>
          <a:xfrm>
            <a:off x="323528" y="1484784"/>
            <a:ext cx="844333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解きたい問題の「部分問題」が全て解けているなら</a:t>
            </a:r>
            <a:endParaRPr kumimoji="1" lang="en-US" altLang="ja-JP" sz="2800"/>
          </a:p>
          <a:p>
            <a:r>
              <a:rPr lang="ja-JP" altLang="en-US" sz="2800"/>
              <a:t>全体の最適解が得られる</a:t>
            </a:r>
            <a:endParaRPr kumimoji="1" lang="ja-JP" altLang="en-US" sz="2800"/>
          </a:p>
        </p:txBody>
      </p:sp>
      <p:sp>
        <p:nvSpPr>
          <p:cNvPr id="4" name="下矢印 3">
            <a:extLst>
              <a:ext uri="{FF2B5EF4-FFF2-40B4-BE49-F238E27FC236}">
                <a16:creationId xmlns:a16="http://schemas.microsoft.com/office/drawing/2014/main" id="{7F7B3EDD-5798-404B-8F07-789CB868EE76}"/>
              </a:ext>
            </a:extLst>
          </p:cNvPr>
          <p:cNvSpPr/>
          <p:nvPr/>
        </p:nvSpPr>
        <p:spPr>
          <a:xfrm>
            <a:off x="4067944" y="2492896"/>
            <a:ext cx="720080" cy="648072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DBD06975-152E-114B-AC7D-31D8DC8DC258}"/>
              </a:ext>
            </a:extLst>
          </p:cNvPr>
          <p:cNvSpPr txBox="1"/>
          <p:nvPr/>
        </p:nvSpPr>
        <p:spPr>
          <a:xfrm>
            <a:off x="251520" y="3212976"/>
            <a:ext cx="62889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/>
              <a:t>小さい部分問題から順番に解いていく</a:t>
            </a:r>
            <a:endParaRPr kumimoji="1" lang="ja-JP" altLang="en-US" sz="2800"/>
          </a:p>
        </p:txBody>
      </p:sp>
      <p:grpSp>
        <p:nvGrpSpPr>
          <p:cNvPr id="39" name="グループ化 38">
            <a:extLst>
              <a:ext uri="{FF2B5EF4-FFF2-40B4-BE49-F238E27FC236}">
                <a16:creationId xmlns:a16="http://schemas.microsoft.com/office/drawing/2014/main" id="{2B6CF0D7-91FE-C64B-9388-50C3DE4AECC2}"/>
              </a:ext>
            </a:extLst>
          </p:cNvPr>
          <p:cNvGrpSpPr/>
          <p:nvPr/>
        </p:nvGrpSpPr>
        <p:grpSpPr>
          <a:xfrm>
            <a:off x="323528" y="3933056"/>
            <a:ext cx="4170985" cy="2613250"/>
            <a:chOff x="1374304" y="2789467"/>
            <a:chExt cx="6226120" cy="3900855"/>
          </a:xfrm>
        </p:grpSpPr>
        <p:sp>
          <p:nvSpPr>
            <p:cNvPr id="6" name="円/楕円 5">
              <a:extLst>
                <a:ext uri="{FF2B5EF4-FFF2-40B4-BE49-F238E27FC236}">
                  <a16:creationId xmlns:a16="http://schemas.microsoft.com/office/drawing/2014/main" id="{8EB3D0BC-3EA7-B34C-A491-196CD705B74D}"/>
                </a:ext>
              </a:extLst>
            </p:cNvPr>
            <p:cNvSpPr/>
            <p:nvPr/>
          </p:nvSpPr>
          <p:spPr>
            <a:xfrm>
              <a:off x="1374304" y="4670009"/>
              <a:ext cx="470136" cy="41931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A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円/楕円 6">
              <a:extLst>
                <a:ext uri="{FF2B5EF4-FFF2-40B4-BE49-F238E27FC236}">
                  <a16:creationId xmlns:a16="http://schemas.microsoft.com/office/drawing/2014/main" id="{333982CF-1F14-F64C-A1F9-16E45FFB12F4}"/>
                </a:ext>
              </a:extLst>
            </p:cNvPr>
            <p:cNvSpPr/>
            <p:nvPr/>
          </p:nvSpPr>
          <p:spPr>
            <a:xfrm>
              <a:off x="2759298" y="3742445"/>
              <a:ext cx="470136" cy="41931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B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円/楕円 7">
              <a:extLst>
                <a:ext uri="{FF2B5EF4-FFF2-40B4-BE49-F238E27FC236}">
                  <a16:creationId xmlns:a16="http://schemas.microsoft.com/office/drawing/2014/main" id="{C6FC6CD8-F342-B345-920A-15E6F8B48F59}"/>
                </a:ext>
              </a:extLst>
            </p:cNvPr>
            <p:cNvSpPr/>
            <p:nvPr/>
          </p:nvSpPr>
          <p:spPr>
            <a:xfrm>
              <a:off x="2759298" y="5534043"/>
              <a:ext cx="470136" cy="41931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C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9" name="円/楕円 8">
              <a:extLst>
                <a:ext uri="{FF2B5EF4-FFF2-40B4-BE49-F238E27FC236}">
                  <a16:creationId xmlns:a16="http://schemas.microsoft.com/office/drawing/2014/main" id="{06B6C658-0AAA-9E4E-A207-B0E282ABEA34}"/>
                </a:ext>
              </a:extLst>
            </p:cNvPr>
            <p:cNvSpPr/>
            <p:nvPr/>
          </p:nvSpPr>
          <p:spPr>
            <a:xfrm>
              <a:off x="4207824" y="2789467"/>
              <a:ext cx="470136" cy="41931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D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円/楕円 9">
              <a:extLst>
                <a:ext uri="{FF2B5EF4-FFF2-40B4-BE49-F238E27FC236}">
                  <a16:creationId xmlns:a16="http://schemas.microsoft.com/office/drawing/2014/main" id="{7928ED0C-DEDA-304B-A036-D1FC52AD5809}"/>
                </a:ext>
              </a:extLst>
            </p:cNvPr>
            <p:cNvSpPr/>
            <p:nvPr/>
          </p:nvSpPr>
          <p:spPr>
            <a:xfrm>
              <a:off x="4207824" y="4581065"/>
              <a:ext cx="470136" cy="41931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E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円/楕円 10">
              <a:extLst>
                <a:ext uri="{FF2B5EF4-FFF2-40B4-BE49-F238E27FC236}">
                  <a16:creationId xmlns:a16="http://schemas.microsoft.com/office/drawing/2014/main" id="{19DC4C57-BCC2-BB4F-A249-5597A7E195B5}"/>
                </a:ext>
              </a:extLst>
            </p:cNvPr>
            <p:cNvSpPr/>
            <p:nvPr/>
          </p:nvSpPr>
          <p:spPr>
            <a:xfrm>
              <a:off x="4207824" y="6271012"/>
              <a:ext cx="470136" cy="41931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>
                  <a:solidFill>
                    <a:schemeClr val="tx1"/>
                  </a:solidFill>
                </a:rPr>
                <a:t>F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2" name="円/楕円 11">
              <a:extLst>
                <a:ext uri="{FF2B5EF4-FFF2-40B4-BE49-F238E27FC236}">
                  <a16:creationId xmlns:a16="http://schemas.microsoft.com/office/drawing/2014/main" id="{E242072A-0A18-A248-911F-AF54D0230EA7}"/>
                </a:ext>
              </a:extLst>
            </p:cNvPr>
            <p:cNvSpPr/>
            <p:nvPr/>
          </p:nvSpPr>
          <p:spPr>
            <a:xfrm>
              <a:off x="5580112" y="3717032"/>
              <a:ext cx="470136" cy="41931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G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円/楕円 12">
              <a:extLst>
                <a:ext uri="{FF2B5EF4-FFF2-40B4-BE49-F238E27FC236}">
                  <a16:creationId xmlns:a16="http://schemas.microsoft.com/office/drawing/2014/main" id="{3F16F42D-F3B9-B64B-BC2C-8D267DAC4296}"/>
                </a:ext>
              </a:extLst>
            </p:cNvPr>
            <p:cNvSpPr/>
            <p:nvPr/>
          </p:nvSpPr>
          <p:spPr>
            <a:xfrm>
              <a:off x="5580112" y="5508630"/>
              <a:ext cx="470136" cy="41931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H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円/楕円 13">
              <a:extLst>
                <a:ext uri="{FF2B5EF4-FFF2-40B4-BE49-F238E27FC236}">
                  <a16:creationId xmlns:a16="http://schemas.microsoft.com/office/drawing/2014/main" id="{29809668-0B06-BE47-AA1A-012C8BAD094B}"/>
                </a:ext>
              </a:extLst>
            </p:cNvPr>
            <p:cNvSpPr/>
            <p:nvPr/>
          </p:nvSpPr>
          <p:spPr>
            <a:xfrm>
              <a:off x="7130288" y="4644597"/>
              <a:ext cx="470136" cy="41931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I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cxnSp>
          <p:nvCxnSpPr>
            <p:cNvPr id="15" name="直線コネクタ 14">
              <a:extLst>
                <a:ext uri="{FF2B5EF4-FFF2-40B4-BE49-F238E27FC236}">
                  <a16:creationId xmlns:a16="http://schemas.microsoft.com/office/drawing/2014/main" id="{75D0C3CE-5222-A348-B2CF-CA2E31199DA3}"/>
                </a:ext>
              </a:extLst>
            </p:cNvPr>
            <p:cNvCxnSpPr>
              <a:cxnSpLocks/>
              <a:stCxn id="6" idx="7"/>
              <a:endCxn id="7" idx="2"/>
            </p:cNvCxnSpPr>
            <p:nvPr/>
          </p:nvCxnSpPr>
          <p:spPr>
            <a:xfrm flipV="1">
              <a:off x="1775590" y="3952100"/>
              <a:ext cx="983708" cy="77931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コネクタ 15">
              <a:extLst>
                <a:ext uri="{FF2B5EF4-FFF2-40B4-BE49-F238E27FC236}">
                  <a16:creationId xmlns:a16="http://schemas.microsoft.com/office/drawing/2014/main" id="{B024E3E6-EB42-A348-A4C5-ADFAEC2D3CFD}"/>
                </a:ext>
              </a:extLst>
            </p:cNvPr>
            <p:cNvCxnSpPr>
              <a:cxnSpLocks/>
              <a:stCxn id="7" idx="7"/>
              <a:endCxn id="9" idx="2"/>
            </p:cNvCxnSpPr>
            <p:nvPr/>
          </p:nvCxnSpPr>
          <p:spPr>
            <a:xfrm flipV="1">
              <a:off x="3160584" y="2999122"/>
              <a:ext cx="1047240" cy="80473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コネクタ 16">
              <a:extLst>
                <a:ext uri="{FF2B5EF4-FFF2-40B4-BE49-F238E27FC236}">
                  <a16:creationId xmlns:a16="http://schemas.microsoft.com/office/drawing/2014/main" id="{E844F405-CD9A-7642-87C1-169B581D9E3B}"/>
                </a:ext>
              </a:extLst>
            </p:cNvPr>
            <p:cNvCxnSpPr>
              <a:cxnSpLocks/>
              <a:stCxn id="9" idx="6"/>
              <a:endCxn id="12" idx="1"/>
            </p:cNvCxnSpPr>
            <p:nvPr/>
          </p:nvCxnSpPr>
          <p:spPr>
            <a:xfrm>
              <a:off x="4677960" y="2999122"/>
              <a:ext cx="971002" cy="77931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コネクタ 17">
              <a:extLst>
                <a:ext uri="{FF2B5EF4-FFF2-40B4-BE49-F238E27FC236}">
                  <a16:creationId xmlns:a16="http://schemas.microsoft.com/office/drawing/2014/main" id="{16BC424C-DFE8-104D-A406-6C15219B71E8}"/>
                </a:ext>
              </a:extLst>
            </p:cNvPr>
            <p:cNvCxnSpPr>
              <a:cxnSpLocks/>
              <a:stCxn id="12" idx="6"/>
              <a:endCxn id="14" idx="1"/>
            </p:cNvCxnSpPr>
            <p:nvPr/>
          </p:nvCxnSpPr>
          <p:spPr>
            <a:xfrm>
              <a:off x="6050247" y="3926687"/>
              <a:ext cx="1148891" cy="77931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コネクタ 18">
              <a:extLst>
                <a:ext uri="{FF2B5EF4-FFF2-40B4-BE49-F238E27FC236}">
                  <a16:creationId xmlns:a16="http://schemas.microsoft.com/office/drawing/2014/main" id="{B661BE06-D0BC-4A41-8467-D988C8681E8E}"/>
                </a:ext>
              </a:extLst>
            </p:cNvPr>
            <p:cNvCxnSpPr>
              <a:stCxn id="6" idx="5"/>
              <a:endCxn id="8" idx="2"/>
            </p:cNvCxnSpPr>
            <p:nvPr/>
          </p:nvCxnSpPr>
          <p:spPr>
            <a:xfrm>
              <a:off x="1775590" y="5027913"/>
              <a:ext cx="983708" cy="71578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コネクタ 19">
              <a:extLst>
                <a:ext uri="{FF2B5EF4-FFF2-40B4-BE49-F238E27FC236}">
                  <a16:creationId xmlns:a16="http://schemas.microsoft.com/office/drawing/2014/main" id="{69D26127-B23B-7744-A66D-E6AFE690B7C3}"/>
                </a:ext>
              </a:extLst>
            </p:cNvPr>
            <p:cNvCxnSpPr>
              <a:stCxn id="8" idx="5"/>
              <a:endCxn id="11" idx="2"/>
            </p:cNvCxnSpPr>
            <p:nvPr/>
          </p:nvCxnSpPr>
          <p:spPr>
            <a:xfrm>
              <a:off x="3160584" y="5891946"/>
              <a:ext cx="1047240" cy="58872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コネクタ 20">
              <a:extLst>
                <a:ext uri="{FF2B5EF4-FFF2-40B4-BE49-F238E27FC236}">
                  <a16:creationId xmlns:a16="http://schemas.microsoft.com/office/drawing/2014/main" id="{E6930B67-9066-7141-9E2D-FAE9D7158676}"/>
                </a:ext>
              </a:extLst>
            </p:cNvPr>
            <p:cNvCxnSpPr>
              <a:stCxn id="11" idx="6"/>
              <a:endCxn id="13" idx="3"/>
            </p:cNvCxnSpPr>
            <p:nvPr/>
          </p:nvCxnSpPr>
          <p:spPr>
            <a:xfrm flipV="1">
              <a:off x="4677960" y="5866533"/>
              <a:ext cx="971002" cy="61413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コネクタ 21">
              <a:extLst>
                <a:ext uri="{FF2B5EF4-FFF2-40B4-BE49-F238E27FC236}">
                  <a16:creationId xmlns:a16="http://schemas.microsoft.com/office/drawing/2014/main" id="{D9DB65A2-08A2-0341-9996-60E0899FD174}"/>
                </a:ext>
              </a:extLst>
            </p:cNvPr>
            <p:cNvCxnSpPr>
              <a:stCxn id="13" idx="6"/>
              <a:endCxn id="14" idx="3"/>
            </p:cNvCxnSpPr>
            <p:nvPr/>
          </p:nvCxnSpPr>
          <p:spPr>
            <a:xfrm flipV="1">
              <a:off x="6050247" y="5002500"/>
              <a:ext cx="1148891" cy="71578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コネクタ 22">
              <a:extLst>
                <a:ext uri="{FF2B5EF4-FFF2-40B4-BE49-F238E27FC236}">
                  <a16:creationId xmlns:a16="http://schemas.microsoft.com/office/drawing/2014/main" id="{FD1BBFDC-1711-7347-8DE0-DE5C78423755}"/>
                </a:ext>
              </a:extLst>
            </p:cNvPr>
            <p:cNvCxnSpPr>
              <a:stCxn id="7" idx="6"/>
              <a:endCxn id="10" idx="1"/>
            </p:cNvCxnSpPr>
            <p:nvPr/>
          </p:nvCxnSpPr>
          <p:spPr>
            <a:xfrm>
              <a:off x="3229434" y="3952100"/>
              <a:ext cx="1047240" cy="69037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線コネクタ 23">
              <a:extLst>
                <a:ext uri="{FF2B5EF4-FFF2-40B4-BE49-F238E27FC236}">
                  <a16:creationId xmlns:a16="http://schemas.microsoft.com/office/drawing/2014/main" id="{ED7A331F-F5FF-FD48-8654-0C69F016A264}"/>
                </a:ext>
              </a:extLst>
            </p:cNvPr>
            <p:cNvCxnSpPr>
              <a:cxnSpLocks/>
              <a:stCxn id="8" idx="7"/>
              <a:endCxn id="10" idx="3"/>
            </p:cNvCxnSpPr>
            <p:nvPr/>
          </p:nvCxnSpPr>
          <p:spPr>
            <a:xfrm flipV="1">
              <a:off x="3160584" y="4938968"/>
              <a:ext cx="1116089" cy="65648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線コネクタ 24">
              <a:extLst>
                <a:ext uri="{FF2B5EF4-FFF2-40B4-BE49-F238E27FC236}">
                  <a16:creationId xmlns:a16="http://schemas.microsoft.com/office/drawing/2014/main" id="{16E206E8-4225-4C42-A1FA-E804E3407E3D}"/>
                </a:ext>
              </a:extLst>
            </p:cNvPr>
            <p:cNvCxnSpPr>
              <a:stCxn id="10" idx="7"/>
              <a:endCxn id="12" idx="3"/>
            </p:cNvCxnSpPr>
            <p:nvPr/>
          </p:nvCxnSpPr>
          <p:spPr>
            <a:xfrm flipV="1">
              <a:off x="4609110" y="4074935"/>
              <a:ext cx="1039851" cy="56753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コネクタ 25">
              <a:extLst>
                <a:ext uri="{FF2B5EF4-FFF2-40B4-BE49-F238E27FC236}">
                  <a16:creationId xmlns:a16="http://schemas.microsoft.com/office/drawing/2014/main" id="{6E217260-BEEB-4344-A419-5BED5A5A3460}"/>
                </a:ext>
              </a:extLst>
            </p:cNvPr>
            <p:cNvCxnSpPr>
              <a:stCxn id="10" idx="5"/>
              <a:endCxn id="13" idx="1"/>
            </p:cNvCxnSpPr>
            <p:nvPr/>
          </p:nvCxnSpPr>
          <p:spPr>
            <a:xfrm>
              <a:off x="4609110" y="4938968"/>
              <a:ext cx="1039851" cy="63106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テキスト ボックス 26">
              <a:extLst>
                <a:ext uri="{FF2B5EF4-FFF2-40B4-BE49-F238E27FC236}">
                  <a16:creationId xmlns:a16="http://schemas.microsoft.com/office/drawing/2014/main" id="{4659E106-00DC-CD4A-BA99-E2C167803894}"/>
                </a:ext>
              </a:extLst>
            </p:cNvPr>
            <p:cNvSpPr txBox="1"/>
            <p:nvPr/>
          </p:nvSpPr>
          <p:spPr>
            <a:xfrm>
              <a:off x="2060448" y="3958453"/>
              <a:ext cx="377297" cy="461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/>
                <a:t>2</a:t>
              </a:r>
              <a:endParaRPr kumimoji="1" lang="ja-JP" altLang="en-US"/>
            </a:p>
          </p:txBody>
        </p:sp>
        <p:sp>
          <p:nvSpPr>
            <p:cNvPr id="28" name="テキスト ボックス 27">
              <a:extLst>
                <a:ext uri="{FF2B5EF4-FFF2-40B4-BE49-F238E27FC236}">
                  <a16:creationId xmlns:a16="http://schemas.microsoft.com/office/drawing/2014/main" id="{E14D5621-AB0C-1F49-B04C-8A35ECF3508B}"/>
                </a:ext>
              </a:extLst>
            </p:cNvPr>
            <p:cNvSpPr txBox="1"/>
            <p:nvPr/>
          </p:nvSpPr>
          <p:spPr>
            <a:xfrm>
              <a:off x="2022329" y="5343447"/>
              <a:ext cx="377297" cy="461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/>
                <a:t>7</a:t>
              </a:r>
              <a:endParaRPr kumimoji="1" lang="ja-JP" altLang="en-US"/>
            </a:p>
          </p:txBody>
        </p:sp>
        <p:sp>
          <p:nvSpPr>
            <p:cNvPr id="29" name="テキスト ボックス 28">
              <a:extLst>
                <a:ext uri="{FF2B5EF4-FFF2-40B4-BE49-F238E27FC236}">
                  <a16:creationId xmlns:a16="http://schemas.microsoft.com/office/drawing/2014/main" id="{5CE64086-C936-0E47-8E9F-C293960CD6B6}"/>
                </a:ext>
              </a:extLst>
            </p:cNvPr>
            <p:cNvSpPr txBox="1"/>
            <p:nvPr/>
          </p:nvSpPr>
          <p:spPr>
            <a:xfrm>
              <a:off x="3407323" y="3043594"/>
              <a:ext cx="377297" cy="461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/>
                <a:t>8</a:t>
              </a:r>
              <a:endParaRPr kumimoji="1" lang="ja-JP" altLang="en-US"/>
            </a:p>
          </p:txBody>
        </p:sp>
        <p:sp>
          <p:nvSpPr>
            <p:cNvPr id="30" name="テキスト ボックス 29">
              <a:extLst>
                <a:ext uri="{FF2B5EF4-FFF2-40B4-BE49-F238E27FC236}">
                  <a16:creationId xmlns:a16="http://schemas.microsoft.com/office/drawing/2014/main" id="{7B5F8CEE-D478-9C40-BEEB-0AF8AF2F447A}"/>
                </a:ext>
              </a:extLst>
            </p:cNvPr>
            <p:cNvSpPr txBox="1"/>
            <p:nvPr/>
          </p:nvSpPr>
          <p:spPr>
            <a:xfrm>
              <a:off x="3674156" y="3945746"/>
              <a:ext cx="377297" cy="461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/>
                <a:t>1</a:t>
              </a:r>
              <a:endParaRPr kumimoji="1" lang="ja-JP" altLang="en-US"/>
            </a:p>
          </p:txBody>
        </p:sp>
        <p:sp>
          <p:nvSpPr>
            <p:cNvPr id="31" name="テキスト ボックス 30">
              <a:extLst>
                <a:ext uri="{FF2B5EF4-FFF2-40B4-BE49-F238E27FC236}">
                  <a16:creationId xmlns:a16="http://schemas.microsoft.com/office/drawing/2014/main" id="{52931304-AFFD-2D44-8894-83A90EBA01F8}"/>
                </a:ext>
              </a:extLst>
            </p:cNvPr>
            <p:cNvSpPr txBox="1"/>
            <p:nvPr/>
          </p:nvSpPr>
          <p:spPr>
            <a:xfrm>
              <a:off x="3470855" y="4911430"/>
              <a:ext cx="377297" cy="461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/>
                <a:t>2</a:t>
              </a:r>
              <a:endParaRPr kumimoji="1" lang="ja-JP" altLang="en-US"/>
            </a:p>
          </p:txBody>
        </p:sp>
        <p:sp>
          <p:nvSpPr>
            <p:cNvPr id="32" name="テキスト ボックス 31">
              <a:extLst>
                <a:ext uri="{FF2B5EF4-FFF2-40B4-BE49-F238E27FC236}">
                  <a16:creationId xmlns:a16="http://schemas.microsoft.com/office/drawing/2014/main" id="{5B3DEA50-DCB2-FD4F-90A2-D930B4E7716E}"/>
                </a:ext>
              </a:extLst>
            </p:cNvPr>
            <p:cNvSpPr txBox="1"/>
            <p:nvPr/>
          </p:nvSpPr>
          <p:spPr>
            <a:xfrm>
              <a:off x="3483561" y="6143948"/>
              <a:ext cx="377297" cy="461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/>
                <a:t>3</a:t>
              </a:r>
              <a:endParaRPr kumimoji="1" lang="ja-JP" altLang="en-US"/>
            </a:p>
          </p:txBody>
        </p:sp>
        <p:sp>
          <p:nvSpPr>
            <p:cNvPr id="33" name="テキスト ボックス 32">
              <a:extLst>
                <a:ext uri="{FF2B5EF4-FFF2-40B4-BE49-F238E27FC236}">
                  <a16:creationId xmlns:a16="http://schemas.microsoft.com/office/drawing/2014/main" id="{FBB7AB2D-2703-6540-BC31-8F9BDC1736AB}"/>
                </a:ext>
              </a:extLst>
            </p:cNvPr>
            <p:cNvSpPr txBox="1"/>
            <p:nvPr/>
          </p:nvSpPr>
          <p:spPr>
            <a:xfrm>
              <a:off x="5300572" y="3081713"/>
              <a:ext cx="523642" cy="461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/>
                <a:t>15</a:t>
              </a:r>
              <a:endParaRPr kumimoji="1" lang="ja-JP" altLang="en-US"/>
            </a:p>
          </p:txBody>
        </p:sp>
        <p:sp>
          <p:nvSpPr>
            <p:cNvPr id="34" name="テキスト ボックス 33">
              <a:extLst>
                <a:ext uri="{FF2B5EF4-FFF2-40B4-BE49-F238E27FC236}">
                  <a16:creationId xmlns:a16="http://schemas.microsoft.com/office/drawing/2014/main" id="{BBFCB11B-7C04-B643-A682-8DC83297570B}"/>
                </a:ext>
              </a:extLst>
            </p:cNvPr>
            <p:cNvSpPr txBox="1"/>
            <p:nvPr/>
          </p:nvSpPr>
          <p:spPr>
            <a:xfrm>
              <a:off x="5033738" y="4352350"/>
              <a:ext cx="523642" cy="461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/>
                <a:t>10</a:t>
              </a:r>
              <a:endParaRPr kumimoji="1" lang="ja-JP" altLang="en-US"/>
            </a:p>
          </p:txBody>
        </p:sp>
        <p:sp>
          <p:nvSpPr>
            <p:cNvPr id="35" name="テキスト ボックス 34">
              <a:extLst>
                <a:ext uri="{FF2B5EF4-FFF2-40B4-BE49-F238E27FC236}">
                  <a16:creationId xmlns:a16="http://schemas.microsoft.com/office/drawing/2014/main" id="{042D5C40-29FF-7E4A-9FC1-E0EB64661D90}"/>
                </a:ext>
              </a:extLst>
            </p:cNvPr>
            <p:cNvSpPr txBox="1"/>
            <p:nvPr/>
          </p:nvSpPr>
          <p:spPr>
            <a:xfrm>
              <a:off x="4741491" y="5178264"/>
              <a:ext cx="523642" cy="461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/>
                <a:t>12</a:t>
              </a:r>
              <a:endParaRPr kumimoji="1" lang="ja-JP" altLang="en-US"/>
            </a:p>
          </p:txBody>
        </p:sp>
        <p:sp>
          <p:nvSpPr>
            <p:cNvPr id="36" name="テキスト ボックス 35">
              <a:extLst>
                <a:ext uri="{FF2B5EF4-FFF2-40B4-BE49-F238E27FC236}">
                  <a16:creationId xmlns:a16="http://schemas.microsoft.com/office/drawing/2014/main" id="{BFC56B06-4082-2E4E-BC99-356CCD2845CB}"/>
                </a:ext>
              </a:extLst>
            </p:cNvPr>
            <p:cNvSpPr txBox="1"/>
            <p:nvPr/>
          </p:nvSpPr>
          <p:spPr>
            <a:xfrm>
              <a:off x="6634740" y="3983866"/>
              <a:ext cx="377297" cy="461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/>
                <a:t>1</a:t>
              </a:r>
              <a:endParaRPr kumimoji="1" lang="ja-JP" altLang="en-US"/>
            </a:p>
          </p:txBody>
        </p:sp>
        <p:sp>
          <p:nvSpPr>
            <p:cNvPr id="37" name="テキスト ボックス 36">
              <a:extLst>
                <a:ext uri="{FF2B5EF4-FFF2-40B4-BE49-F238E27FC236}">
                  <a16:creationId xmlns:a16="http://schemas.microsoft.com/office/drawing/2014/main" id="{82C8AFE2-EC64-F145-B0CB-7DC68F20DCF8}"/>
                </a:ext>
              </a:extLst>
            </p:cNvPr>
            <p:cNvSpPr txBox="1"/>
            <p:nvPr/>
          </p:nvSpPr>
          <p:spPr>
            <a:xfrm>
              <a:off x="5033738" y="6131242"/>
              <a:ext cx="377297" cy="461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/>
                <a:t>3</a:t>
              </a:r>
              <a:endParaRPr kumimoji="1" lang="ja-JP" altLang="en-US"/>
            </a:p>
          </p:txBody>
        </p:sp>
        <p:sp>
          <p:nvSpPr>
            <p:cNvPr id="38" name="テキスト ボックス 37">
              <a:extLst>
                <a:ext uri="{FF2B5EF4-FFF2-40B4-BE49-F238E27FC236}">
                  <a16:creationId xmlns:a16="http://schemas.microsoft.com/office/drawing/2014/main" id="{F1DFA279-1CFD-7047-8A98-5A33DB88CC81}"/>
                </a:ext>
              </a:extLst>
            </p:cNvPr>
            <p:cNvSpPr txBox="1"/>
            <p:nvPr/>
          </p:nvSpPr>
          <p:spPr>
            <a:xfrm>
              <a:off x="6596621" y="5394272"/>
              <a:ext cx="377297" cy="461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/>
                <a:t>2</a:t>
              </a:r>
              <a:endParaRPr kumimoji="1" lang="ja-JP" altLang="en-US"/>
            </a:p>
          </p:txBody>
        </p:sp>
      </p:grpSp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F3589849-32A3-3F43-A723-D453C986CB77}"/>
              </a:ext>
            </a:extLst>
          </p:cNvPr>
          <p:cNvSpPr txBox="1"/>
          <p:nvPr/>
        </p:nvSpPr>
        <p:spPr>
          <a:xfrm>
            <a:off x="5292080" y="4221088"/>
            <a:ext cx="335861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/>
              <a:t>A</a:t>
            </a:r>
            <a:r>
              <a:rPr kumimoji="1" lang="ja-JP" altLang="en-US" sz="2000"/>
              <a:t>から</a:t>
            </a:r>
            <a:r>
              <a:rPr kumimoji="1" lang="en-US" altLang="ja-JP" sz="2000"/>
              <a:t>B</a:t>
            </a:r>
            <a:r>
              <a:rPr kumimoji="1" lang="ja-JP" altLang="en-US" sz="2000"/>
              <a:t>への最短経路</a:t>
            </a:r>
            <a:endParaRPr kumimoji="1" lang="en-US" altLang="ja-JP" sz="2000"/>
          </a:p>
          <a:p>
            <a:r>
              <a:rPr lang="en-US" altLang="ja-JP" sz="2000"/>
              <a:t>A</a:t>
            </a:r>
            <a:r>
              <a:rPr lang="ja-JP" altLang="en-US" sz="2000"/>
              <a:t>から</a:t>
            </a:r>
            <a:r>
              <a:rPr lang="en-US" altLang="ja-JP" sz="2000"/>
              <a:t>C</a:t>
            </a:r>
            <a:r>
              <a:rPr lang="ja-JP" altLang="en-US" sz="2000"/>
              <a:t>への最短経路・・・</a:t>
            </a:r>
            <a:endParaRPr kumimoji="1" lang="ja-JP" altLang="en-US" sz="2000"/>
          </a:p>
        </p:txBody>
      </p:sp>
    </p:spTree>
    <p:extLst>
      <p:ext uri="{BB962C8B-B14F-4D97-AF65-F5344CB8AC3E}">
        <p14:creationId xmlns:p14="http://schemas.microsoft.com/office/powerpoint/2010/main" val="14800006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 dirty="0"/>
              <a:t>解の再構成</a:t>
            </a:r>
            <a:endParaRPr kumimoji="1" lang="en-US" altLang="ja-JP" dirty="0"/>
          </a:p>
        </p:txBody>
      </p:sp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C962AF65-28BB-6D48-A1DB-19EE953B02A3}"/>
              </a:ext>
            </a:extLst>
          </p:cNvPr>
          <p:cNvGrpSpPr/>
          <p:nvPr/>
        </p:nvGrpSpPr>
        <p:grpSpPr>
          <a:xfrm>
            <a:off x="2771800" y="2492896"/>
            <a:ext cx="3168352" cy="2399888"/>
            <a:chOff x="1104508" y="3189352"/>
            <a:chExt cx="2474764" cy="1767840"/>
          </a:xfrm>
        </p:grpSpPr>
        <p:sp>
          <p:nvSpPr>
            <p:cNvPr id="9" name="円/楕円 3">
              <a:extLst>
                <a:ext uri="{FF2B5EF4-FFF2-40B4-BE49-F238E27FC236}">
                  <a16:creationId xmlns:a16="http://schemas.microsoft.com/office/drawing/2014/main" id="{CED52334-6D7F-3446-9F64-25035AAF71DB}"/>
                </a:ext>
              </a:extLst>
            </p:cNvPr>
            <p:cNvSpPr/>
            <p:nvPr/>
          </p:nvSpPr>
          <p:spPr>
            <a:xfrm>
              <a:off x="1104508" y="3881914"/>
              <a:ext cx="375920" cy="33528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A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円/楕円 4">
              <a:extLst>
                <a:ext uri="{FF2B5EF4-FFF2-40B4-BE49-F238E27FC236}">
                  <a16:creationId xmlns:a16="http://schemas.microsoft.com/office/drawing/2014/main" id="{F36EBFC6-8A55-A54E-8B7C-452D7C57F365}"/>
                </a:ext>
              </a:extLst>
            </p:cNvPr>
            <p:cNvSpPr/>
            <p:nvPr/>
          </p:nvSpPr>
          <p:spPr>
            <a:xfrm>
              <a:off x="2107848" y="3189352"/>
              <a:ext cx="375920" cy="33528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G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円/楕円 5">
              <a:extLst>
                <a:ext uri="{FF2B5EF4-FFF2-40B4-BE49-F238E27FC236}">
                  <a16:creationId xmlns:a16="http://schemas.microsoft.com/office/drawing/2014/main" id="{E4AA18ED-5AAE-774C-A075-CABAE8A9BD05}"/>
                </a:ext>
              </a:extLst>
            </p:cNvPr>
            <p:cNvSpPr/>
            <p:nvPr/>
          </p:nvSpPr>
          <p:spPr>
            <a:xfrm>
              <a:off x="3203352" y="3884501"/>
              <a:ext cx="375920" cy="33528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I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cxnSp>
          <p:nvCxnSpPr>
            <p:cNvPr id="12" name="直線コネクタ 11">
              <a:extLst>
                <a:ext uri="{FF2B5EF4-FFF2-40B4-BE49-F238E27FC236}">
                  <a16:creationId xmlns:a16="http://schemas.microsoft.com/office/drawing/2014/main" id="{60E34AD2-EB00-C44F-B137-0BEAACD6C476}"/>
                </a:ext>
              </a:extLst>
            </p:cNvPr>
            <p:cNvCxnSpPr>
              <a:cxnSpLocks/>
              <a:stCxn id="10" idx="6"/>
              <a:endCxn id="11" idx="1"/>
            </p:cNvCxnSpPr>
            <p:nvPr/>
          </p:nvCxnSpPr>
          <p:spPr>
            <a:xfrm>
              <a:off x="2483768" y="3356992"/>
              <a:ext cx="774636" cy="57661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線コネクタ 12">
              <a:extLst>
                <a:ext uri="{FF2B5EF4-FFF2-40B4-BE49-F238E27FC236}">
                  <a16:creationId xmlns:a16="http://schemas.microsoft.com/office/drawing/2014/main" id="{80E51FB9-6FD3-5D46-B7E3-9F3659EF129E}"/>
                </a:ext>
              </a:extLst>
            </p:cNvPr>
            <p:cNvCxnSpPr>
              <a:cxnSpLocks/>
              <a:stCxn id="18" idx="6"/>
              <a:endCxn id="11" idx="3"/>
            </p:cNvCxnSpPr>
            <p:nvPr/>
          </p:nvCxnSpPr>
          <p:spPr>
            <a:xfrm flipV="1">
              <a:off x="2483768" y="4170680"/>
              <a:ext cx="774636" cy="61887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テキスト ボックス 13">
              <a:extLst>
                <a:ext uri="{FF2B5EF4-FFF2-40B4-BE49-F238E27FC236}">
                  <a16:creationId xmlns:a16="http://schemas.microsoft.com/office/drawing/2014/main" id="{9D91314D-7CDC-0B4A-8CB3-866798F7F09D}"/>
                </a:ext>
              </a:extLst>
            </p:cNvPr>
            <p:cNvSpPr txBox="1"/>
            <p:nvPr/>
          </p:nvSpPr>
          <p:spPr>
            <a:xfrm>
              <a:off x="2915320" y="335496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/>
                <a:t>1</a:t>
              </a:r>
              <a:endParaRPr kumimoji="1" lang="ja-JP" altLang="en-US"/>
            </a:p>
          </p:txBody>
        </p:sp>
        <p:sp>
          <p:nvSpPr>
            <p:cNvPr id="15" name="テキスト ボックス 14">
              <a:extLst>
                <a:ext uri="{FF2B5EF4-FFF2-40B4-BE49-F238E27FC236}">
                  <a16:creationId xmlns:a16="http://schemas.microsoft.com/office/drawing/2014/main" id="{432EC95C-4954-5E46-938A-5A144F2C01D3}"/>
                </a:ext>
              </a:extLst>
            </p:cNvPr>
            <p:cNvSpPr txBox="1"/>
            <p:nvPr/>
          </p:nvSpPr>
          <p:spPr>
            <a:xfrm>
              <a:off x="2920648" y="4530472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/>
                <a:t>2</a:t>
              </a:r>
              <a:endParaRPr kumimoji="1" lang="ja-JP" altLang="en-US"/>
            </a:p>
          </p:txBody>
        </p:sp>
        <p:sp>
          <p:nvSpPr>
            <p:cNvPr id="16" name="テキスト ボックス 15">
              <a:extLst>
                <a:ext uri="{FF2B5EF4-FFF2-40B4-BE49-F238E27FC236}">
                  <a16:creationId xmlns:a16="http://schemas.microsoft.com/office/drawing/2014/main" id="{2BB7A78D-27E3-7F46-84ED-4F106449072E}"/>
                </a:ext>
              </a:extLst>
            </p:cNvPr>
            <p:cNvSpPr txBox="1"/>
            <p:nvPr/>
          </p:nvSpPr>
          <p:spPr>
            <a:xfrm>
              <a:off x="1187624" y="3281107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/>
                <a:t>13</a:t>
              </a:r>
              <a:endParaRPr kumimoji="1" lang="ja-JP" altLang="en-US"/>
            </a:p>
          </p:txBody>
        </p:sp>
        <p:sp>
          <p:nvSpPr>
            <p:cNvPr id="17" name="テキスト ボックス 16">
              <a:extLst>
                <a:ext uri="{FF2B5EF4-FFF2-40B4-BE49-F238E27FC236}">
                  <a16:creationId xmlns:a16="http://schemas.microsoft.com/office/drawing/2014/main" id="{79BFDB7E-74A1-4E43-9A33-F3607917399A}"/>
                </a:ext>
              </a:extLst>
            </p:cNvPr>
            <p:cNvSpPr txBox="1"/>
            <p:nvPr/>
          </p:nvSpPr>
          <p:spPr>
            <a:xfrm>
              <a:off x="1259632" y="4433235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/>
                <a:t>11</a:t>
              </a:r>
              <a:endParaRPr kumimoji="1" lang="ja-JP" altLang="en-US"/>
            </a:p>
          </p:txBody>
        </p:sp>
        <p:sp>
          <p:nvSpPr>
            <p:cNvPr id="18" name="円/楕円 13">
              <a:extLst>
                <a:ext uri="{FF2B5EF4-FFF2-40B4-BE49-F238E27FC236}">
                  <a16:creationId xmlns:a16="http://schemas.microsoft.com/office/drawing/2014/main" id="{FD03B5D4-0F19-CD4B-BC7A-AF93D531997B}"/>
                </a:ext>
              </a:extLst>
            </p:cNvPr>
            <p:cNvSpPr/>
            <p:nvPr/>
          </p:nvSpPr>
          <p:spPr>
            <a:xfrm>
              <a:off x="2107848" y="4621912"/>
              <a:ext cx="375920" cy="33528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H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cxnSp>
          <p:nvCxnSpPr>
            <p:cNvPr id="19" name="直線コネクタ 18">
              <a:extLst>
                <a:ext uri="{FF2B5EF4-FFF2-40B4-BE49-F238E27FC236}">
                  <a16:creationId xmlns:a16="http://schemas.microsoft.com/office/drawing/2014/main" id="{0EAC1395-EA1C-DC46-92EA-04E8EB6D6D7E}"/>
                </a:ext>
              </a:extLst>
            </p:cNvPr>
            <p:cNvCxnSpPr>
              <a:stCxn id="10" idx="2"/>
              <a:endCxn id="9" idx="7"/>
            </p:cNvCxnSpPr>
            <p:nvPr/>
          </p:nvCxnSpPr>
          <p:spPr>
            <a:xfrm flipH="1">
              <a:off x="1425376" y="3356992"/>
              <a:ext cx="682472" cy="57402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コネクタ 19">
              <a:extLst>
                <a:ext uri="{FF2B5EF4-FFF2-40B4-BE49-F238E27FC236}">
                  <a16:creationId xmlns:a16="http://schemas.microsoft.com/office/drawing/2014/main" id="{F190B8AB-5A91-274D-979A-FC50C53993DE}"/>
                </a:ext>
              </a:extLst>
            </p:cNvPr>
            <p:cNvCxnSpPr>
              <a:stCxn id="18" idx="2"/>
              <a:endCxn id="9" idx="5"/>
            </p:cNvCxnSpPr>
            <p:nvPr/>
          </p:nvCxnSpPr>
          <p:spPr>
            <a:xfrm flipH="1" flipV="1">
              <a:off x="1425376" y="4168093"/>
              <a:ext cx="682472" cy="62145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テキスト ボックス 57"/>
          <p:cNvSpPr txBox="1"/>
          <p:nvPr/>
        </p:nvSpPr>
        <p:spPr>
          <a:xfrm>
            <a:off x="467544" y="1124744"/>
            <a:ext cx="73661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dirty="0"/>
              <a:t>最短経路のコストは</a:t>
            </a:r>
            <a:r>
              <a:rPr lang="en-US" altLang="ja-JP" sz="2800" dirty="0"/>
              <a:t>13</a:t>
            </a:r>
            <a:r>
              <a:rPr lang="ja-JP" altLang="en-US" sz="2800" dirty="0"/>
              <a:t>とわかっているとする</a:t>
            </a:r>
            <a:endParaRPr kumimoji="1" lang="ja-JP" altLang="en-US" sz="2800" dirty="0"/>
          </a:p>
        </p:txBody>
      </p:sp>
      <p:sp>
        <p:nvSpPr>
          <p:cNvPr id="60" name="テキスト ボックス 59"/>
          <p:cNvSpPr txBox="1"/>
          <p:nvPr/>
        </p:nvSpPr>
        <p:spPr>
          <a:xfrm>
            <a:off x="467544" y="1700808"/>
            <a:ext cx="80826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dirty="0"/>
              <a:t>最終目的地 「</a:t>
            </a:r>
            <a:r>
              <a:rPr lang="en-US" altLang="ja-JP" sz="2800" dirty="0"/>
              <a:t>I</a:t>
            </a:r>
            <a:r>
              <a:rPr lang="ja-JP" altLang="en-US" sz="2800" dirty="0"/>
              <a:t>」に至る経路は「</a:t>
            </a:r>
            <a:r>
              <a:rPr lang="en-US" altLang="ja-JP" sz="2800" dirty="0"/>
              <a:t>G</a:t>
            </a:r>
            <a:r>
              <a:rPr lang="ja-JP" altLang="en-US" sz="2800" dirty="0"/>
              <a:t>」か「</a:t>
            </a:r>
            <a:r>
              <a:rPr lang="en-US" altLang="ja-JP" sz="2800" dirty="0"/>
              <a:t>H</a:t>
            </a:r>
            <a:r>
              <a:rPr lang="ja-JP" altLang="en-US" sz="2800" dirty="0"/>
              <a:t>」か？</a:t>
            </a:r>
            <a:endParaRPr kumimoji="1" lang="ja-JP" altLang="en-US" sz="2800" dirty="0"/>
          </a:p>
        </p:txBody>
      </p:sp>
      <p:sp>
        <p:nvSpPr>
          <p:cNvPr id="62" name="テキスト ボックス 61"/>
          <p:cNvSpPr txBox="1"/>
          <p:nvPr/>
        </p:nvSpPr>
        <p:spPr>
          <a:xfrm>
            <a:off x="251520" y="5877272"/>
            <a:ext cx="533351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/>
              <a:t>A-H </a:t>
            </a:r>
            <a:r>
              <a:rPr lang="ja-JP" altLang="en-US" sz="2400" dirty="0"/>
              <a:t>のコストと </a:t>
            </a:r>
            <a:r>
              <a:rPr lang="en-US" altLang="ja-JP" sz="2400" dirty="0"/>
              <a:t>H-I</a:t>
            </a:r>
            <a:r>
              <a:rPr lang="ja-JP" altLang="en-US" sz="2400" dirty="0"/>
              <a:t>のコストの和 </a:t>
            </a:r>
            <a:r>
              <a:rPr lang="en-US" altLang="ja-JP" sz="2400" dirty="0"/>
              <a:t>= 13</a:t>
            </a:r>
          </a:p>
          <a:p>
            <a:r>
              <a:rPr lang="en-US" altLang="ja-JP" sz="2400" dirty="0"/>
              <a:t>A-G </a:t>
            </a:r>
            <a:r>
              <a:rPr lang="ja-JP" altLang="en-US" sz="2400" dirty="0"/>
              <a:t>のコストと </a:t>
            </a:r>
            <a:r>
              <a:rPr lang="en-US" altLang="ja-JP" sz="2400" dirty="0"/>
              <a:t>G-I</a:t>
            </a:r>
            <a:r>
              <a:rPr lang="ja-JP" altLang="en-US" sz="2400" dirty="0"/>
              <a:t>のコストの和 </a:t>
            </a:r>
            <a:r>
              <a:rPr lang="en-US" altLang="ja-JP" sz="2400" dirty="0"/>
              <a:t>= 14</a:t>
            </a:r>
          </a:p>
        </p:txBody>
      </p:sp>
      <p:sp>
        <p:nvSpPr>
          <p:cNvPr id="63" name="テキスト ボックス 62"/>
          <p:cNvSpPr txBox="1"/>
          <p:nvPr/>
        </p:nvSpPr>
        <p:spPr>
          <a:xfrm>
            <a:off x="323528" y="5157192"/>
            <a:ext cx="83247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「</a:t>
            </a:r>
            <a:r>
              <a:rPr kumimoji="1" lang="en-US" altLang="ja-JP" sz="2400" dirty="0"/>
              <a:t>A-G</a:t>
            </a:r>
            <a:r>
              <a:rPr kumimoji="1" lang="ja-JP" altLang="en-US" sz="2400" dirty="0"/>
              <a:t>」「</a:t>
            </a:r>
            <a:r>
              <a:rPr kumimoji="1" lang="en-US" altLang="ja-JP" sz="2400" dirty="0"/>
              <a:t>A-H</a:t>
            </a:r>
            <a:r>
              <a:rPr kumimoji="1" lang="ja-JP" altLang="en-US" sz="2400" dirty="0"/>
              <a:t>」までの最短コストから計算してみればよい</a:t>
            </a:r>
          </a:p>
        </p:txBody>
      </p:sp>
      <p:sp>
        <p:nvSpPr>
          <p:cNvPr id="64" name="右矢印 63"/>
          <p:cNvSpPr/>
          <p:nvPr/>
        </p:nvSpPr>
        <p:spPr>
          <a:xfrm>
            <a:off x="5724128" y="6021288"/>
            <a:ext cx="576064" cy="484632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5" name="テキスト ボックス 64"/>
          <p:cNvSpPr txBox="1"/>
          <p:nvPr/>
        </p:nvSpPr>
        <p:spPr>
          <a:xfrm>
            <a:off x="6516216" y="6021288"/>
            <a:ext cx="19479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H</a:t>
            </a:r>
            <a:r>
              <a:rPr kumimoji="1" lang="ja-JP" altLang="en-US" sz="2400" dirty="0"/>
              <a:t>経由だった</a:t>
            </a:r>
          </a:p>
        </p:txBody>
      </p:sp>
    </p:spTree>
    <p:extLst>
      <p:ext uri="{BB962C8B-B14F-4D97-AF65-F5344CB8AC3E}">
        <p14:creationId xmlns:p14="http://schemas.microsoft.com/office/powerpoint/2010/main" val="221285390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 dirty="0"/>
              <a:t>今日これだけは覚えて欲しい</a:t>
            </a:r>
          </a:p>
        </p:txBody>
      </p:sp>
      <p:sp>
        <p:nvSpPr>
          <p:cNvPr id="3" name="テキスト ボックス 2"/>
          <p:cNvSpPr txBox="1"/>
          <p:nvPr/>
        </p:nvSpPr>
        <p:spPr>
          <a:xfrm>
            <a:off x="323528" y="1484784"/>
            <a:ext cx="8392041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dirty="0"/>
              <a:t>世の中は</a:t>
            </a:r>
            <a:r>
              <a:rPr kumimoji="1" lang="ja-JP" altLang="en-US" sz="3200" dirty="0">
                <a:solidFill>
                  <a:srgbClr val="011893"/>
                </a:solidFill>
              </a:rPr>
              <a:t>最適化問題</a:t>
            </a:r>
            <a:r>
              <a:rPr kumimoji="1" lang="ja-JP" altLang="en-US" sz="3200" dirty="0"/>
              <a:t>に溢れている</a:t>
            </a:r>
            <a:endParaRPr kumimoji="1" lang="en-US" altLang="ja-JP" sz="3200" dirty="0"/>
          </a:p>
          <a:p>
            <a:r>
              <a:rPr lang="ja-JP" altLang="en-US" sz="3200" dirty="0">
                <a:solidFill>
                  <a:srgbClr val="011893"/>
                </a:solidFill>
              </a:rPr>
              <a:t>組み合わせ最適化問題</a:t>
            </a:r>
            <a:r>
              <a:rPr lang="ja-JP" altLang="en-US" sz="3200" dirty="0"/>
              <a:t>を厳密に解くのは困難</a:t>
            </a:r>
            <a:endParaRPr lang="en-US" altLang="ja-JP" sz="3200" dirty="0"/>
          </a:p>
          <a:p>
            <a:r>
              <a:rPr kumimoji="1" lang="ja-JP" altLang="en-US" sz="3200" dirty="0">
                <a:solidFill>
                  <a:srgbClr val="011893"/>
                </a:solidFill>
              </a:rPr>
              <a:t>近似</a:t>
            </a:r>
            <a:r>
              <a:rPr lang="ja-JP" altLang="en-US" sz="3200" dirty="0">
                <a:solidFill>
                  <a:srgbClr val="011893"/>
                </a:solidFill>
              </a:rPr>
              <a:t>解</a:t>
            </a:r>
            <a:r>
              <a:rPr lang="ja-JP" altLang="en-US" sz="3200" dirty="0"/>
              <a:t>を高速に得る方法がある</a:t>
            </a:r>
            <a:r>
              <a:rPr lang="en-US" altLang="ja-JP" sz="3200" dirty="0"/>
              <a:t>(</a:t>
            </a:r>
            <a:r>
              <a:rPr lang="ja-JP" altLang="en-US" sz="3200" dirty="0"/>
              <a:t>貪欲法等</a:t>
            </a:r>
            <a:r>
              <a:rPr lang="en-US" altLang="ja-JP" sz="3200" dirty="0"/>
              <a:t>)</a:t>
            </a:r>
          </a:p>
          <a:p>
            <a:endParaRPr lang="en-US" altLang="ja-JP" sz="3200" dirty="0"/>
          </a:p>
          <a:p>
            <a:r>
              <a:rPr kumimoji="1" lang="ja-JP" altLang="en-US" sz="3200" dirty="0"/>
              <a:t>動的計画法は</a:t>
            </a:r>
            <a:endParaRPr kumimoji="1" lang="en-US" altLang="ja-JP" sz="3200" dirty="0"/>
          </a:p>
          <a:p>
            <a:r>
              <a:rPr lang="ja-JP" altLang="en-US" sz="3200" dirty="0"/>
              <a:t>　・大きな問題が小さな問題に</a:t>
            </a:r>
            <a:r>
              <a:rPr lang="ja-JP" altLang="en-US" sz="3200" dirty="0">
                <a:solidFill>
                  <a:srgbClr val="FF0000"/>
                </a:solidFill>
              </a:rPr>
              <a:t>分解</a:t>
            </a:r>
            <a:r>
              <a:rPr lang="ja-JP" altLang="en-US" sz="3200" dirty="0"/>
              <a:t>できる</a:t>
            </a:r>
            <a:endParaRPr lang="en-US" altLang="ja-JP" sz="3200" dirty="0"/>
          </a:p>
          <a:p>
            <a:r>
              <a:rPr kumimoji="1" lang="ja-JP" altLang="en-US" sz="3200" dirty="0"/>
              <a:t>　・小さな問題の結果が</a:t>
            </a:r>
            <a:r>
              <a:rPr kumimoji="1" lang="ja-JP" altLang="en-US" sz="3200" dirty="0">
                <a:solidFill>
                  <a:srgbClr val="FF0000"/>
                </a:solidFill>
              </a:rPr>
              <a:t>再利用</a:t>
            </a:r>
            <a:r>
              <a:rPr kumimoji="1" lang="ja-JP" altLang="en-US" sz="3200" dirty="0"/>
              <a:t>できる</a:t>
            </a:r>
            <a:endParaRPr kumimoji="1" lang="en-US" altLang="ja-JP" sz="3200" dirty="0"/>
          </a:p>
          <a:p>
            <a:r>
              <a:rPr lang="ja-JP" altLang="en-US" sz="3200" dirty="0"/>
              <a:t>ことを利用して、効果的に厳密解を得る</a:t>
            </a:r>
            <a:endParaRPr kumimoji="1" lang="ja-JP" altLang="en-US" sz="3200" dirty="0"/>
          </a:p>
        </p:txBody>
      </p:sp>
    </p:spTree>
    <p:extLst>
      <p:ext uri="{BB962C8B-B14F-4D97-AF65-F5344CB8AC3E}">
        <p14:creationId xmlns:p14="http://schemas.microsoft.com/office/powerpoint/2010/main" val="50488134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9FD125CA-F2E9-B342-9322-DFB4B0D0356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 dirty="0"/>
              <a:t>課題</a:t>
            </a:r>
            <a:r>
              <a:rPr kumimoji="1" lang="en-US" altLang="ja-JP" dirty="0"/>
              <a:t>1</a:t>
            </a:r>
            <a:r>
              <a:rPr kumimoji="1" lang="ja-JP" altLang="en-US" dirty="0"/>
              <a:t>：サイゼリヤ問題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DD578586-4488-6E47-94A1-ACE2BD5D2D5B}"/>
              </a:ext>
            </a:extLst>
          </p:cNvPr>
          <p:cNvSpPr txBox="1"/>
          <p:nvPr/>
        </p:nvSpPr>
        <p:spPr>
          <a:xfrm>
            <a:off x="611560" y="1124744"/>
            <a:ext cx="798167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/>
              <a:t>N</a:t>
            </a:r>
            <a:r>
              <a:rPr kumimoji="1" lang="ja-JP" altLang="en-US" sz="3200" dirty="0"/>
              <a:t>円持ってサイゼリヤに行ったら</a:t>
            </a:r>
            <a:endParaRPr kumimoji="1" lang="en-US" altLang="ja-JP" sz="3200" dirty="0"/>
          </a:p>
          <a:p>
            <a:r>
              <a:rPr lang="ja-JP" altLang="en-US" sz="3200" dirty="0"/>
              <a:t>最大でどれだけカロリーを摂取できるか？</a:t>
            </a:r>
            <a:endParaRPr kumimoji="1" lang="ja-JP" altLang="en-US" sz="3200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01F1F59B-30FC-9C4A-95DA-F3708F7D3E69}"/>
              </a:ext>
            </a:extLst>
          </p:cNvPr>
          <p:cNvSpPr txBox="1"/>
          <p:nvPr/>
        </p:nvSpPr>
        <p:spPr>
          <a:xfrm>
            <a:off x="1115616" y="4509120"/>
            <a:ext cx="664797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・同じメニューを二度選んではいけない</a:t>
            </a:r>
            <a:endParaRPr lang="en-US" altLang="ja-JP" sz="2800"/>
          </a:p>
          <a:p>
            <a:r>
              <a:rPr kumimoji="1" lang="ja-JP" altLang="en-US" sz="2800"/>
              <a:t>・ドリンクバー</a:t>
            </a:r>
            <a:r>
              <a:rPr lang="ja-JP" altLang="en-US" sz="2800"/>
              <a:t>やガムシロップ等</a:t>
            </a:r>
            <a:r>
              <a:rPr kumimoji="1" lang="ja-JP" altLang="en-US" sz="2800"/>
              <a:t>も禁止</a:t>
            </a:r>
            <a:endParaRPr kumimoji="1" lang="en-US" altLang="ja-JP" sz="280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B08915F0-A737-6447-9AE9-B819407E9C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5936" y="2564904"/>
            <a:ext cx="1080120" cy="1301350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D45EA62-6870-9745-B0AB-1306E053BD33}"/>
              </a:ext>
            </a:extLst>
          </p:cNvPr>
          <p:cNvSpPr txBox="1"/>
          <p:nvPr/>
        </p:nvSpPr>
        <p:spPr>
          <a:xfrm>
            <a:off x="611560" y="3861048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/>
              <a:t>条件</a:t>
            </a: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1187624" y="6165304"/>
            <a:ext cx="68531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dirty="0"/>
              <a:t>※ </a:t>
            </a:r>
            <a:r>
              <a:rPr kumimoji="1" lang="ja-JP" altLang="en-US" sz="2000" dirty="0"/>
              <a:t>メニュー「幸せ度」はカロリーに比例すると近似する</a:t>
            </a:r>
          </a:p>
        </p:txBody>
      </p:sp>
    </p:spTree>
    <p:extLst>
      <p:ext uri="{BB962C8B-B14F-4D97-AF65-F5344CB8AC3E}">
        <p14:creationId xmlns:p14="http://schemas.microsoft.com/office/powerpoint/2010/main" val="257325947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 dirty="0"/>
              <a:t>課題</a:t>
            </a:r>
            <a:r>
              <a:rPr lang="en-US" altLang="ja-JP" dirty="0"/>
              <a:t>1-2</a:t>
            </a:r>
            <a:r>
              <a:rPr lang="ja-JP" altLang="en-US" dirty="0"/>
              <a:t>：貪欲法</a:t>
            </a:r>
          </a:p>
        </p:txBody>
      </p:sp>
      <p:sp>
        <p:nvSpPr>
          <p:cNvPr id="3" name="テキスト ボックス 2"/>
          <p:cNvSpPr txBox="1"/>
          <p:nvPr/>
        </p:nvSpPr>
        <p:spPr>
          <a:xfrm>
            <a:off x="179512" y="2132856"/>
            <a:ext cx="3570208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彩りガーデンサラダ</a:t>
            </a:r>
            <a:endParaRPr lang="en-US" altLang="ja-JP" sz="2400" dirty="0"/>
          </a:p>
          <a:p>
            <a:r>
              <a:rPr lang="ja-JP" altLang="en-US" sz="2400" dirty="0"/>
              <a:t>小エビのサラダ</a:t>
            </a:r>
            <a:endParaRPr lang="en-US" altLang="ja-JP" sz="2400" dirty="0"/>
          </a:p>
          <a:p>
            <a:r>
              <a:rPr kumimoji="1" lang="ja-JP" altLang="en-US" sz="2400" dirty="0"/>
              <a:t>やわらかチキンのサラダ</a:t>
            </a:r>
            <a:endParaRPr kumimoji="1" lang="en-US" altLang="ja-JP" sz="2400" dirty="0"/>
          </a:p>
          <a:p>
            <a:r>
              <a:rPr lang="ja-JP" altLang="en-US" sz="2400" dirty="0"/>
              <a:t>イタリアンサラダ</a:t>
            </a:r>
            <a:endParaRPr lang="en-US" altLang="ja-JP" sz="2400" dirty="0"/>
          </a:p>
          <a:p>
            <a:r>
              <a:rPr kumimoji="1" lang="ja-JP" altLang="en-US" sz="2400" dirty="0"/>
              <a:t>・・・</a:t>
            </a: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3779912" y="2132856"/>
            <a:ext cx="103906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299 </a:t>
            </a:r>
            <a:r>
              <a:rPr kumimoji="1" lang="ja-JP" altLang="en-US" sz="2400" dirty="0"/>
              <a:t>円</a:t>
            </a:r>
            <a:endParaRPr kumimoji="1" lang="en-US" altLang="ja-JP" sz="2400" dirty="0"/>
          </a:p>
          <a:p>
            <a:r>
              <a:rPr lang="en-US" altLang="ja-JP" sz="2400" dirty="0"/>
              <a:t>349 </a:t>
            </a:r>
            <a:r>
              <a:rPr lang="ja-JP" altLang="en-US" sz="2400" dirty="0"/>
              <a:t>円</a:t>
            </a:r>
            <a:endParaRPr lang="en-US" altLang="ja-JP" sz="2400" dirty="0"/>
          </a:p>
          <a:p>
            <a:r>
              <a:rPr kumimoji="1" lang="en-US" altLang="ja-JP" sz="2400" dirty="0"/>
              <a:t>299 </a:t>
            </a:r>
            <a:r>
              <a:rPr kumimoji="1" lang="ja-JP" altLang="en-US" sz="2400" dirty="0"/>
              <a:t>円</a:t>
            </a:r>
            <a:endParaRPr kumimoji="1" lang="en-US" altLang="ja-JP" sz="2400" dirty="0"/>
          </a:p>
          <a:p>
            <a:r>
              <a:rPr lang="en-US" altLang="ja-JP" sz="2400" dirty="0"/>
              <a:t>299 </a:t>
            </a:r>
            <a:r>
              <a:rPr lang="ja-JP" altLang="en-US" sz="2400" dirty="0"/>
              <a:t>円</a:t>
            </a:r>
            <a:endParaRPr kumimoji="1" lang="ja-JP" altLang="en-US" sz="2400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5160009" y="2132856"/>
            <a:ext cx="122822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/>
              <a:t>130</a:t>
            </a:r>
            <a:r>
              <a:rPr kumimoji="1" lang="en-US" altLang="ja-JP" sz="2400" dirty="0"/>
              <a:t> kcal</a:t>
            </a:r>
          </a:p>
          <a:p>
            <a:r>
              <a:rPr lang="en-US" altLang="ja-JP" sz="2400" dirty="0"/>
              <a:t>115 kcal</a:t>
            </a:r>
          </a:p>
          <a:p>
            <a:r>
              <a:rPr lang="en-US" altLang="ja-JP" sz="2400" dirty="0"/>
              <a:t>134 kcal</a:t>
            </a:r>
            <a:endParaRPr kumimoji="1" lang="en-US" altLang="ja-JP" sz="2400" dirty="0"/>
          </a:p>
          <a:p>
            <a:r>
              <a:rPr lang="en-US" altLang="ja-JP" sz="2400" dirty="0"/>
              <a:t>  92 kcal</a:t>
            </a:r>
            <a:endParaRPr kumimoji="1" lang="ja-JP" altLang="en-US" sz="2400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6584139" y="2132856"/>
            <a:ext cx="182774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/>
              <a:t>0.435</a:t>
            </a:r>
            <a:r>
              <a:rPr kumimoji="1" lang="en-US" altLang="ja-JP" sz="2400" dirty="0"/>
              <a:t> kcal/</a:t>
            </a:r>
            <a:r>
              <a:rPr kumimoji="1" lang="ja-JP" altLang="en-US" sz="2400" dirty="0"/>
              <a:t>円</a:t>
            </a:r>
            <a:endParaRPr kumimoji="1" lang="en-US" altLang="ja-JP" sz="2400" dirty="0"/>
          </a:p>
          <a:p>
            <a:r>
              <a:rPr lang="en-US" altLang="ja-JP" sz="2400" dirty="0"/>
              <a:t>0.330 kcal/</a:t>
            </a:r>
            <a:r>
              <a:rPr lang="ja-JP" altLang="en-US" sz="2400" dirty="0"/>
              <a:t>円</a:t>
            </a:r>
            <a:endParaRPr lang="en-US" altLang="ja-JP" sz="2400" dirty="0"/>
          </a:p>
          <a:p>
            <a:r>
              <a:rPr kumimoji="1" lang="en-US" altLang="ja-JP" sz="2400" dirty="0"/>
              <a:t>0.448 kcal/</a:t>
            </a:r>
            <a:r>
              <a:rPr kumimoji="1" lang="ja-JP" altLang="en-US" sz="2400" dirty="0"/>
              <a:t>円</a:t>
            </a:r>
            <a:endParaRPr kumimoji="1" lang="en-US" altLang="ja-JP" sz="2400" dirty="0"/>
          </a:p>
          <a:p>
            <a:r>
              <a:rPr kumimoji="1" lang="en-US" altLang="ja-JP" sz="2400" dirty="0"/>
              <a:t>0.307 kcal/</a:t>
            </a:r>
            <a:r>
              <a:rPr kumimoji="1" lang="ja-JP" altLang="en-US" sz="2400" dirty="0"/>
              <a:t>円</a:t>
            </a:r>
          </a:p>
        </p:txBody>
      </p:sp>
      <p:sp>
        <p:nvSpPr>
          <p:cNvPr id="7" name="下矢印 6"/>
          <p:cNvSpPr/>
          <p:nvPr/>
        </p:nvSpPr>
        <p:spPr>
          <a:xfrm>
            <a:off x="1331640" y="4149080"/>
            <a:ext cx="648072" cy="576064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179512" y="4869160"/>
            <a:ext cx="355898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ラージライス</a:t>
            </a:r>
            <a:endParaRPr lang="en-US" altLang="ja-JP" sz="2400" dirty="0"/>
          </a:p>
          <a:p>
            <a:r>
              <a:rPr lang="ja-JP" altLang="en-US" sz="2400" dirty="0"/>
              <a:t>アーリオ・オーリオ </a:t>
            </a:r>
            <a:r>
              <a:rPr lang="en-US" altLang="ja-JP" sz="2400" dirty="0"/>
              <a:t>(W)</a:t>
            </a:r>
          </a:p>
          <a:p>
            <a:r>
              <a:rPr lang="ja-JP" altLang="en-US" sz="2400" dirty="0"/>
              <a:t>・・・</a:t>
            </a:r>
            <a:endParaRPr lang="en-US" altLang="ja-JP" sz="2400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3779912" y="4869160"/>
            <a:ext cx="103906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219 </a:t>
            </a:r>
            <a:r>
              <a:rPr kumimoji="1" lang="ja-JP" altLang="en-US" sz="2400" dirty="0"/>
              <a:t>円</a:t>
            </a:r>
            <a:endParaRPr kumimoji="1" lang="en-US" altLang="ja-JP" sz="2400" dirty="0"/>
          </a:p>
          <a:p>
            <a:r>
              <a:rPr lang="en-US" altLang="ja-JP" sz="2400" dirty="0"/>
              <a:t>574 </a:t>
            </a:r>
            <a:r>
              <a:rPr lang="ja-JP" altLang="en-US" sz="2400" dirty="0"/>
              <a:t>円</a:t>
            </a:r>
            <a:endParaRPr lang="en-US" altLang="ja-JP" sz="2400" dirty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5006120" y="4869160"/>
            <a:ext cx="13821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/>
              <a:t>  454</a:t>
            </a:r>
            <a:r>
              <a:rPr kumimoji="1" lang="en-US" altLang="ja-JP" sz="2400" dirty="0"/>
              <a:t> kcal</a:t>
            </a:r>
          </a:p>
          <a:p>
            <a:r>
              <a:rPr lang="en-US" altLang="ja-JP" sz="2400" dirty="0"/>
              <a:t>1120 kcal</a:t>
            </a: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738027" y="4869160"/>
            <a:ext cx="167385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/>
              <a:t>2.07 </a:t>
            </a:r>
            <a:r>
              <a:rPr kumimoji="1" lang="en-US" altLang="ja-JP" sz="2400" dirty="0"/>
              <a:t>kcal/</a:t>
            </a:r>
            <a:r>
              <a:rPr kumimoji="1" lang="ja-JP" altLang="en-US" sz="2400" dirty="0"/>
              <a:t>円</a:t>
            </a:r>
            <a:endParaRPr kumimoji="1" lang="en-US" altLang="ja-JP" sz="2400" dirty="0"/>
          </a:p>
          <a:p>
            <a:r>
              <a:rPr lang="en-US" altLang="ja-JP" sz="2400" dirty="0"/>
              <a:t>1.95 kcal/</a:t>
            </a:r>
            <a:r>
              <a:rPr lang="ja-JP" altLang="en-US" sz="2400" dirty="0"/>
              <a:t>円</a:t>
            </a:r>
            <a:endParaRPr lang="en-US" altLang="ja-JP" sz="2400" dirty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2483768" y="4149080"/>
            <a:ext cx="64087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/>
              <a:t>「価格あたりのカロリーが高い順」に並べる</a:t>
            </a: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2771800" y="6093296"/>
            <a:ext cx="55707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/>
              <a:t>一番上</a:t>
            </a:r>
            <a:r>
              <a:rPr lang="ja-JP" altLang="en-US" sz="2800" dirty="0"/>
              <a:t>から、予算が許す限り選ぶ</a:t>
            </a:r>
            <a:endParaRPr kumimoji="1" lang="ja-JP" altLang="en-US" sz="2800" dirty="0"/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1331640" y="1196752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>
                <a:solidFill>
                  <a:srgbClr val="011893"/>
                </a:solidFill>
              </a:rPr>
              <a:t>品目</a:t>
            </a:r>
            <a:endParaRPr kumimoji="1" lang="ja-JP" altLang="en-US" sz="2400" dirty="0">
              <a:solidFill>
                <a:srgbClr val="011893"/>
              </a:solidFill>
            </a:endParaRP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3923928" y="1196752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>
                <a:solidFill>
                  <a:srgbClr val="011893"/>
                </a:solidFill>
              </a:rPr>
              <a:t>価格</a:t>
            </a:r>
            <a:endParaRPr kumimoji="1" lang="ja-JP" altLang="en-US" sz="2400" dirty="0">
              <a:solidFill>
                <a:srgbClr val="011893"/>
              </a:solidFill>
            </a:endParaRPr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5076056" y="1196752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>
                <a:solidFill>
                  <a:srgbClr val="011893"/>
                </a:solidFill>
              </a:rPr>
              <a:t>カロリー</a:t>
            </a:r>
            <a:endParaRPr kumimoji="1" lang="ja-JP" altLang="en-US" sz="2400" dirty="0">
              <a:solidFill>
                <a:srgbClr val="011893"/>
              </a:solidFill>
            </a:endParaRPr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6588224" y="1196752"/>
            <a:ext cx="20313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>
                <a:solidFill>
                  <a:srgbClr val="011893"/>
                </a:solidFill>
              </a:rPr>
              <a:t>価格あたりの</a:t>
            </a:r>
            <a:endParaRPr lang="en-US" altLang="ja-JP" sz="2400" dirty="0">
              <a:solidFill>
                <a:srgbClr val="011893"/>
              </a:solidFill>
            </a:endParaRPr>
          </a:p>
          <a:p>
            <a:r>
              <a:rPr kumimoji="1" lang="ja-JP" altLang="en-US" sz="2400" dirty="0">
                <a:solidFill>
                  <a:srgbClr val="011893"/>
                </a:solidFill>
              </a:rPr>
              <a:t>カロリー</a:t>
            </a:r>
          </a:p>
        </p:txBody>
      </p:sp>
    </p:spTree>
    <p:extLst>
      <p:ext uri="{BB962C8B-B14F-4D97-AF65-F5344CB8AC3E}">
        <p14:creationId xmlns:p14="http://schemas.microsoft.com/office/powerpoint/2010/main" val="17105893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 dirty="0"/>
              <a:t>課題</a:t>
            </a:r>
            <a:r>
              <a:rPr lang="en-US" altLang="ja-JP" dirty="0"/>
              <a:t>1-3</a:t>
            </a:r>
            <a:r>
              <a:rPr lang="ja-JP" altLang="en-US" dirty="0"/>
              <a:t>：全探索</a:t>
            </a:r>
            <a:endParaRPr kumimoji="1" lang="ja-JP" altLang="en-US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1835696" y="980728"/>
            <a:ext cx="61863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 dirty="0"/>
              <a:t>全探索は「トーナメント式」</a:t>
            </a:r>
          </a:p>
        </p:txBody>
      </p:sp>
      <p:pic>
        <p:nvPicPr>
          <p:cNvPr id="2050" name="Picture 2" descr="勝った人のイラスト（女性）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5661248"/>
            <a:ext cx="1008112" cy="1008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勝った人のイラスト（男性）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104" y="5661248"/>
            <a:ext cx="1008112" cy="1008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負けた人のイラスト（女性）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336" y="5661248"/>
            <a:ext cx="1008112" cy="1008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負けた人のイラスト（男性）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7368" y="5661248"/>
            <a:ext cx="998528" cy="998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勝った人のイラスト（女性）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4221088"/>
            <a:ext cx="1008112" cy="1008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8" descr="負けた人のイラスト（男性）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216" y="4221088"/>
            <a:ext cx="998528" cy="998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勝った人のイラスト（女性）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4" y="2780928"/>
            <a:ext cx="1008112" cy="1008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カギ線コネクタ 13"/>
          <p:cNvCxnSpPr>
            <a:stCxn id="21" idx="2"/>
            <a:endCxn id="19" idx="0"/>
          </p:cNvCxnSpPr>
          <p:nvPr/>
        </p:nvCxnSpPr>
        <p:spPr>
          <a:xfrm rot="5400000">
            <a:off x="3167844" y="2816932"/>
            <a:ext cx="432048" cy="2376264"/>
          </a:xfrm>
          <a:prstGeom prst="bentConnector3">
            <a:avLst/>
          </a:prstGeom>
          <a:ln w="571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カギ線コネクタ 15"/>
          <p:cNvCxnSpPr>
            <a:stCxn id="21" idx="2"/>
            <a:endCxn id="20" idx="0"/>
          </p:cNvCxnSpPr>
          <p:nvPr/>
        </p:nvCxnSpPr>
        <p:spPr>
          <a:xfrm rot="16200000" flipH="1">
            <a:off x="5577716" y="2783324"/>
            <a:ext cx="432048" cy="2443480"/>
          </a:xfrm>
          <a:prstGeom prst="bentConnector3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カギ線コネクタ 22"/>
          <p:cNvCxnSpPr>
            <a:stCxn id="19" idx="2"/>
            <a:endCxn id="2050" idx="0"/>
          </p:cNvCxnSpPr>
          <p:nvPr/>
        </p:nvCxnSpPr>
        <p:spPr>
          <a:xfrm rot="5400000">
            <a:off x="1475656" y="4941168"/>
            <a:ext cx="504056" cy="936104"/>
          </a:xfrm>
          <a:prstGeom prst="bentConnector3">
            <a:avLst/>
          </a:prstGeom>
          <a:ln w="571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カギ線コネクタ 24"/>
          <p:cNvCxnSpPr>
            <a:stCxn id="19" idx="2"/>
            <a:endCxn id="2056" idx="0"/>
          </p:cNvCxnSpPr>
          <p:nvPr/>
        </p:nvCxnSpPr>
        <p:spPr>
          <a:xfrm rot="16200000" flipH="1">
            <a:off x="2414156" y="4938772"/>
            <a:ext cx="504056" cy="940896"/>
          </a:xfrm>
          <a:prstGeom prst="bentConnector3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カギ線コネクタ 26"/>
          <p:cNvCxnSpPr>
            <a:stCxn id="20" idx="2"/>
            <a:endCxn id="2052" idx="0"/>
          </p:cNvCxnSpPr>
          <p:nvPr/>
        </p:nvCxnSpPr>
        <p:spPr>
          <a:xfrm rot="5400000">
            <a:off x="6257000" y="4902768"/>
            <a:ext cx="513640" cy="1003320"/>
          </a:xfrm>
          <a:prstGeom prst="bentConnector3">
            <a:avLst/>
          </a:prstGeom>
          <a:ln w="571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カギ線コネクタ 28"/>
          <p:cNvCxnSpPr>
            <a:stCxn id="20" idx="2"/>
            <a:endCxn id="2054" idx="0"/>
          </p:cNvCxnSpPr>
          <p:nvPr/>
        </p:nvCxnSpPr>
        <p:spPr>
          <a:xfrm rot="16200000" flipH="1">
            <a:off x="7301116" y="4861972"/>
            <a:ext cx="513640" cy="1084912"/>
          </a:xfrm>
          <a:prstGeom prst="bentConnector3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テキスト ボックス 29"/>
          <p:cNvSpPr txBox="1"/>
          <p:nvPr/>
        </p:nvSpPr>
        <p:spPr>
          <a:xfrm>
            <a:off x="2339752" y="1772816"/>
            <a:ext cx="45448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000" dirty="0"/>
              <a:t>「予算オーバー」なら不戦敗</a:t>
            </a:r>
            <a:endParaRPr lang="en-US" altLang="ja-JP" sz="2000" dirty="0"/>
          </a:p>
          <a:p>
            <a:r>
              <a:rPr lang="ja-JP" altLang="en-US" sz="2000" dirty="0"/>
              <a:t>予算内なら総カロリーが高い方が勝ち</a:t>
            </a:r>
            <a:endParaRPr kumimoji="1" lang="ja-JP" altLang="en-US" sz="2000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899592" y="3356992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あるメニューを選ぶ場合</a:t>
            </a:r>
            <a:endParaRPr kumimoji="1" lang="en-US" altLang="ja-JP" dirty="0"/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5796136" y="3356992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選ばない場合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8545300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554F4784-6C5E-054B-8D51-0C38E492DA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前回の解説：抽象構文木について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C7E8802A-4D32-1645-A936-CCFE66F4B253}"/>
              </a:ext>
            </a:extLst>
          </p:cNvPr>
          <p:cNvSpPr txBox="1"/>
          <p:nvPr/>
        </p:nvSpPr>
        <p:spPr>
          <a:xfrm>
            <a:off x="827584" y="1124744"/>
            <a:ext cx="62889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プログラムには「式」と「文」がある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496F4F81-F818-6D4F-BE52-EF49158C106D}"/>
              </a:ext>
            </a:extLst>
          </p:cNvPr>
          <p:cNvSpPr txBox="1"/>
          <p:nvPr/>
        </p:nvSpPr>
        <p:spPr>
          <a:xfrm>
            <a:off x="395536" y="2132856"/>
            <a:ext cx="32826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4000"/>
              <a:t>式</a:t>
            </a:r>
            <a:r>
              <a:rPr kumimoji="1" lang="en-US" altLang="ja-JP" sz="4000" dirty="0"/>
              <a:t>(Expression)</a:t>
            </a:r>
            <a:endParaRPr kumimoji="1" lang="ja-JP" altLang="en-US" sz="400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57A0E281-0FD0-4944-AE63-810A8B1E76BB}"/>
              </a:ext>
            </a:extLst>
          </p:cNvPr>
          <p:cNvSpPr txBox="1"/>
          <p:nvPr/>
        </p:nvSpPr>
        <p:spPr>
          <a:xfrm>
            <a:off x="3946882" y="2324082"/>
            <a:ext cx="44935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>
                <a:solidFill>
                  <a:srgbClr val="011893"/>
                </a:solidFill>
              </a:rPr>
              <a:t>評価</a:t>
            </a:r>
            <a:r>
              <a:rPr kumimoji="1" lang="ja-JP" altLang="en-US" sz="2800"/>
              <a:t>される物で、値を持つ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851DF679-784E-644D-8285-5255B0A355EE}"/>
              </a:ext>
            </a:extLst>
          </p:cNvPr>
          <p:cNvSpPr txBox="1"/>
          <p:nvPr/>
        </p:nvSpPr>
        <p:spPr>
          <a:xfrm>
            <a:off x="395536" y="3338754"/>
            <a:ext cx="31406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4000"/>
              <a:t>文</a:t>
            </a:r>
            <a:r>
              <a:rPr kumimoji="1" lang="en-US" altLang="ja-JP" sz="4000" dirty="0"/>
              <a:t>(Statement)</a:t>
            </a:r>
            <a:endParaRPr kumimoji="1" lang="ja-JP" altLang="en-US" sz="400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C7D04099-FC8C-F540-B6F9-7FDACC37B451}"/>
              </a:ext>
            </a:extLst>
          </p:cNvPr>
          <p:cNvSpPr txBox="1"/>
          <p:nvPr/>
        </p:nvSpPr>
        <p:spPr>
          <a:xfrm>
            <a:off x="3946882" y="3523420"/>
            <a:ext cx="48526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>
                <a:solidFill>
                  <a:srgbClr val="011893"/>
                </a:solidFill>
              </a:rPr>
              <a:t>手続き</a:t>
            </a:r>
            <a:r>
              <a:rPr kumimoji="1" lang="ja-JP" altLang="en-US" sz="2800"/>
              <a:t>を表し、値は持たない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41C59930-3A64-684F-857F-E4387778F2B1}"/>
              </a:ext>
            </a:extLst>
          </p:cNvPr>
          <p:cNvSpPr txBox="1"/>
          <p:nvPr/>
        </p:nvSpPr>
        <p:spPr>
          <a:xfrm>
            <a:off x="805553" y="4569096"/>
            <a:ext cx="75713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何が「式」で、何が「文</a:t>
            </a:r>
            <a:r>
              <a:rPr lang="ja-JP" altLang="en-US" sz="2400"/>
              <a:t>」</a:t>
            </a:r>
            <a:r>
              <a:rPr kumimoji="1" lang="ja-JP" altLang="en-US" sz="2400"/>
              <a:t>かは、言語によって異なる</a:t>
            </a:r>
          </a:p>
        </p:txBody>
      </p:sp>
    </p:spTree>
    <p:extLst>
      <p:ext uri="{BB962C8B-B14F-4D97-AF65-F5344CB8AC3E}">
        <p14:creationId xmlns:p14="http://schemas.microsoft.com/office/powerpoint/2010/main" val="406629147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 dirty="0"/>
              <a:t>課題</a:t>
            </a:r>
            <a:r>
              <a:rPr lang="en-US" altLang="ja-JP" dirty="0"/>
              <a:t>1-4</a:t>
            </a:r>
            <a:r>
              <a:rPr lang="ja-JP" altLang="en-US" dirty="0"/>
              <a:t>：動的計画法</a:t>
            </a:r>
            <a:r>
              <a:rPr lang="en-US" altLang="ja-JP" dirty="0"/>
              <a:t>(</a:t>
            </a:r>
            <a:r>
              <a:rPr lang="ja-JP" altLang="en-US" dirty="0"/>
              <a:t>メモ化再帰</a:t>
            </a:r>
            <a:r>
              <a:rPr lang="en-US" altLang="ja-JP" dirty="0"/>
              <a:t>)</a:t>
            </a:r>
            <a:endParaRPr lang="ja-JP" altLang="en-US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539552" y="2708920"/>
            <a:ext cx="701666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800" dirty="0"/>
              <a:t>n </a:t>
            </a:r>
            <a:r>
              <a:rPr lang="ja-JP" altLang="en-US" sz="2800" dirty="0"/>
              <a:t>番目までのメニューの範囲で、</a:t>
            </a:r>
            <a:endParaRPr lang="en-US" altLang="ja-JP" sz="2800" dirty="0"/>
          </a:p>
          <a:p>
            <a:r>
              <a:rPr lang="en-US" altLang="ja-JP" sz="2800" dirty="0"/>
              <a:t>budget </a:t>
            </a:r>
            <a:r>
              <a:rPr lang="ja-JP" altLang="en-US" sz="2800" dirty="0"/>
              <a:t>円以下で最大のカロリーを返す関数</a:t>
            </a:r>
            <a:endParaRPr lang="en-US" altLang="ja-JP" sz="2800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539552" y="1412776"/>
            <a:ext cx="59298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dirty="0"/>
              <a:t>全探索の関数はこんな形をしていた</a:t>
            </a:r>
            <a:endParaRPr kumimoji="1" lang="ja-JP" altLang="en-US" sz="2800" dirty="0"/>
          </a:p>
        </p:txBody>
      </p:sp>
      <p:sp>
        <p:nvSpPr>
          <p:cNvPr id="7" name="正方形/長方形 6"/>
          <p:cNvSpPr/>
          <p:nvPr/>
        </p:nvSpPr>
        <p:spPr>
          <a:xfrm>
            <a:off x="1835696" y="1988840"/>
            <a:ext cx="449033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3600">
                <a:solidFill>
                  <a:srgbClr val="B1108E"/>
                </a:solidFill>
                <a:latin typeface="Consolas" panose="020B0609020204030204" pitchFamily="49" charset="0"/>
              </a:rPr>
              <a:t>search</a:t>
            </a:r>
            <a:r>
              <a:rPr lang="en-US" altLang="ja-JP" sz="3600" i="1">
                <a:solidFill>
                  <a:srgbClr val="0460B1"/>
                </a:solidFill>
                <a:latin typeface="Consolas" panose="020B0609020204030204" pitchFamily="49" charset="0"/>
              </a:rPr>
              <a:t>(</a:t>
            </a:r>
            <a:r>
              <a:rPr lang="en-US" altLang="ja-JP" sz="3600">
                <a:solidFill>
                  <a:srgbClr val="B1108E"/>
                </a:solidFill>
                <a:latin typeface="Consolas" panose="020B0609020204030204" pitchFamily="49" charset="0"/>
              </a:rPr>
              <a:t>n</a:t>
            </a:r>
            <a:r>
              <a:rPr lang="en-US" altLang="ja-JP" sz="3600" i="1">
                <a:solidFill>
                  <a:srgbClr val="0460B1"/>
                </a:solidFill>
                <a:latin typeface="Consolas" panose="020B0609020204030204" pitchFamily="49" charset="0"/>
              </a:rPr>
              <a:t>, </a:t>
            </a:r>
            <a:r>
              <a:rPr lang="en-US" altLang="ja-JP" sz="3600">
                <a:solidFill>
                  <a:srgbClr val="B1108E"/>
                </a:solidFill>
                <a:latin typeface="Consolas" panose="020B0609020204030204" pitchFamily="49" charset="0"/>
              </a:rPr>
              <a:t>budget</a:t>
            </a:r>
            <a:r>
              <a:rPr lang="en-US" altLang="ja-JP" sz="3600" i="1">
                <a:solidFill>
                  <a:srgbClr val="0460B1"/>
                </a:solidFill>
                <a:latin typeface="Consolas" panose="020B0609020204030204" pitchFamily="49" charset="0"/>
              </a:rPr>
              <a:t>)</a:t>
            </a:r>
            <a:endParaRPr lang="en-US" altLang="ja-JP" sz="3600" b="0">
              <a:solidFill>
                <a:srgbClr val="236EB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467544" y="4293096"/>
            <a:ext cx="81877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/>
              <a:t>同じ</a:t>
            </a:r>
            <a:r>
              <a:rPr kumimoji="1" lang="en-US" altLang="ja-JP" sz="2800" dirty="0"/>
              <a:t>(n, budget)</a:t>
            </a:r>
            <a:r>
              <a:rPr kumimoji="1" lang="ja-JP" altLang="en-US" sz="2800" dirty="0"/>
              <a:t>を与えられたら、同じ値を返すはず</a:t>
            </a: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1331640" y="5229200"/>
            <a:ext cx="75969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dirty="0"/>
              <a:t>一回計算したら、次から再利用できる</a:t>
            </a:r>
            <a:r>
              <a:rPr kumimoji="1" lang="en-US" altLang="ja-JP" sz="2800" dirty="0"/>
              <a:t>(</a:t>
            </a:r>
            <a:r>
              <a:rPr kumimoji="1" lang="ja-JP" altLang="en-US" sz="2800" dirty="0"/>
              <a:t>メモ化</a:t>
            </a:r>
            <a:r>
              <a:rPr kumimoji="1" lang="en-US" altLang="ja-JP" sz="2800" dirty="0"/>
              <a:t>)</a:t>
            </a:r>
            <a:endParaRPr kumimoji="1" lang="ja-JP" altLang="en-US" sz="2800" dirty="0"/>
          </a:p>
        </p:txBody>
      </p:sp>
      <p:sp>
        <p:nvSpPr>
          <p:cNvPr id="10" name="右矢印 9"/>
          <p:cNvSpPr/>
          <p:nvPr/>
        </p:nvSpPr>
        <p:spPr>
          <a:xfrm>
            <a:off x="611560" y="5229200"/>
            <a:ext cx="576064" cy="484632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1184021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 dirty="0"/>
              <a:t>発展課題：解の再構成</a:t>
            </a: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259632" y="3140968"/>
            <a:ext cx="665759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800" dirty="0"/>
              <a:t>n </a:t>
            </a:r>
            <a:r>
              <a:rPr lang="ja-JP" altLang="en-US" sz="2800" dirty="0"/>
              <a:t>番目までのメニューの範囲で、</a:t>
            </a:r>
            <a:endParaRPr lang="en-US" altLang="ja-JP" sz="2800" dirty="0"/>
          </a:p>
          <a:p>
            <a:r>
              <a:rPr lang="en-US" altLang="ja-JP" sz="2800" dirty="0"/>
              <a:t>budget </a:t>
            </a:r>
            <a:r>
              <a:rPr lang="ja-JP" altLang="en-US" sz="2800" dirty="0"/>
              <a:t>円以下で得られる最大のカロリー</a:t>
            </a:r>
            <a:endParaRPr lang="en-US" altLang="ja-JP" sz="2800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611560" y="1268760"/>
            <a:ext cx="55194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dirty="0"/>
              <a:t>計算が終わっ</a:t>
            </a:r>
            <a:r>
              <a:rPr lang="ja-JP" altLang="en-US" sz="3200" dirty="0"/>
              <a:t>て得られる辞書</a:t>
            </a:r>
            <a:endParaRPr kumimoji="1" lang="ja-JP" altLang="en-US" sz="3200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83568" y="4221088"/>
            <a:ext cx="3877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dirty="0"/>
              <a:t>の情報が入っている</a:t>
            </a:r>
            <a:endParaRPr kumimoji="1" lang="en-US" altLang="ja-JP" sz="3200" dirty="0"/>
          </a:p>
        </p:txBody>
      </p:sp>
      <p:sp>
        <p:nvSpPr>
          <p:cNvPr id="8" name="正方形/長方形 7"/>
          <p:cNvSpPr/>
          <p:nvPr/>
        </p:nvSpPr>
        <p:spPr>
          <a:xfrm>
            <a:off x="1547664" y="2060848"/>
            <a:ext cx="38010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3200" dirty="0" err="1">
                <a:solidFill>
                  <a:srgbClr val="0460B1"/>
                </a:solidFill>
                <a:latin typeface="Consolas" panose="020B0609020204030204" pitchFamily="49" charset="0"/>
              </a:rPr>
              <a:t>dic</a:t>
            </a:r>
            <a:r>
              <a:rPr lang="en-US" altLang="ja-JP" sz="3200" dirty="0">
                <a:solidFill>
                  <a:srgbClr val="0460B1"/>
                </a:solidFill>
                <a:latin typeface="Consolas" panose="020B0609020204030204" pitchFamily="49" charset="0"/>
              </a:rPr>
              <a:t>[(n, budget)]</a:t>
            </a:r>
            <a:endParaRPr lang="en-US" altLang="ja-JP" sz="3200" b="0" dirty="0">
              <a:solidFill>
                <a:srgbClr val="236EB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683568" y="2636912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dirty="0"/>
              <a:t>には、</a:t>
            </a:r>
          </a:p>
        </p:txBody>
      </p:sp>
    </p:spTree>
    <p:extLst>
      <p:ext uri="{BB962C8B-B14F-4D97-AF65-F5344CB8AC3E}">
        <p14:creationId xmlns:p14="http://schemas.microsoft.com/office/powerpoint/2010/main" val="6420035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 dirty="0"/>
              <a:t>発展課題：解の再構成</a:t>
            </a:r>
          </a:p>
        </p:txBody>
      </p:sp>
      <p:sp>
        <p:nvSpPr>
          <p:cNvPr id="3" name="テキスト ボックス 2"/>
          <p:cNvSpPr txBox="1"/>
          <p:nvPr/>
        </p:nvSpPr>
        <p:spPr>
          <a:xfrm>
            <a:off x="179512" y="1340768"/>
            <a:ext cx="881202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dirty="0"/>
              <a:t>もし</a:t>
            </a:r>
            <a:r>
              <a:rPr lang="en-US" altLang="ja-JP" sz="2800" dirty="0">
                <a:solidFill>
                  <a:srgbClr val="011893"/>
                </a:solidFill>
              </a:rPr>
              <a:t>budget</a:t>
            </a:r>
            <a:r>
              <a:rPr lang="en-US" altLang="ja-JP" sz="2800" dirty="0"/>
              <a:t> </a:t>
            </a:r>
            <a:r>
              <a:rPr lang="ja-JP" altLang="en-US" sz="2800" dirty="0"/>
              <a:t>円以下で得られる最大カロリーメニューに</a:t>
            </a:r>
            <a:endParaRPr lang="en-US" altLang="ja-JP" sz="2800" dirty="0"/>
          </a:p>
          <a:p>
            <a:r>
              <a:rPr lang="en-US" altLang="ja-JP" sz="2800" dirty="0"/>
              <a:t>n</a:t>
            </a:r>
            <a:r>
              <a:rPr lang="ja-JP" altLang="en-US" sz="2800" dirty="0"/>
              <a:t>番目のメニューが入っていなければ</a:t>
            </a:r>
            <a:endParaRPr lang="en-US" altLang="ja-JP" sz="2800" dirty="0"/>
          </a:p>
        </p:txBody>
      </p:sp>
      <p:sp>
        <p:nvSpPr>
          <p:cNvPr id="4" name="正方形/長方形 3"/>
          <p:cNvSpPr/>
          <p:nvPr/>
        </p:nvSpPr>
        <p:spPr>
          <a:xfrm>
            <a:off x="251520" y="2780928"/>
            <a:ext cx="425308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3200" dirty="0" err="1">
                <a:solidFill>
                  <a:srgbClr val="0460B1"/>
                </a:solidFill>
                <a:latin typeface="Consolas" panose="020B0609020204030204" pitchFamily="49" charset="0"/>
              </a:rPr>
              <a:t>dic</a:t>
            </a:r>
            <a:r>
              <a:rPr lang="en-US" altLang="ja-JP" sz="3200" dirty="0">
                <a:solidFill>
                  <a:srgbClr val="0460B1"/>
                </a:solidFill>
                <a:latin typeface="Consolas" panose="020B0609020204030204" pitchFamily="49" charset="0"/>
              </a:rPr>
              <a:t>[(n-1, budget)]</a:t>
            </a:r>
            <a:endParaRPr lang="en-US" altLang="ja-JP" sz="3200" b="0" dirty="0">
              <a:solidFill>
                <a:srgbClr val="236EB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正方形/長方形 5"/>
          <p:cNvSpPr/>
          <p:nvPr/>
        </p:nvSpPr>
        <p:spPr>
          <a:xfrm>
            <a:off x="251520" y="3356992"/>
            <a:ext cx="38010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3200" dirty="0" err="1">
                <a:solidFill>
                  <a:srgbClr val="0460B1"/>
                </a:solidFill>
                <a:latin typeface="Consolas" panose="020B0609020204030204" pitchFamily="49" charset="0"/>
              </a:rPr>
              <a:t>dic</a:t>
            </a:r>
            <a:r>
              <a:rPr lang="en-US" altLang="ja-JP" sz="3200" dirty="0">
                <a:solidFill>
                  <a:srgbClr val="0460B1"/>
                </a:solidFill>
                <a:latin typeface="Consolas" panose="020B0609020204030204" pitchFamily="49" charset="0"/>
              </a:rPr>
              <a:t>[(n, budget)]</a:t>
            </a:r>
            <a:endParaRPr lang="en-US" altLang="ja-JP" sz="3200" b="0" dirty="0">
              <a:solidFill>
                <a:srgbClr val="236EB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右中かっこ 6"/>
          <p:cNvSpPr/>
          <p:nvPr/>
        </p:nvSpPr>
        <p:spPr>
          <a:xfrm>
            <a:off x="4499992" y="2852936"/>
            <a:ext cx="288032" cy="1080120"/>
          </a:xfrm>
          <a:prstGeom prst="rightBrac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4860032" y="3140968"/>
            <a:ext cx="41344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dirty="0"/>
              <a:t>これらが等しくなるはず</a:t>
            </a:r>
            <a:endParaRPr kumimoji="1" lang="ja-JP" altLang="en-US" sz="2800" dirty="0"/>
          </a:p>
        </p:txBody>
      </p:sp>
      <p:sp>
        <p:nvSpPr>
          <p:cNvPr id="41" name="テキスト ボックス 40"/>
          <p:cNvSpPr txBox="1"/>
          <p:nvPr/>
        </p:nvSpPr>
        <p:spPr>
          <a:xfrm>
            <a:off x="539552" y="4581128"/>
            <a:ext cx="83529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/>
              <a:t>この事実を利用して、再帰的に</a:t>
            </a:r>
            <a:r>
              <a:rPr lang="ja-JP" altLang="en-US" sz="2400" dirty="0"/>
              <a:t>「最大カロリーメニューにこのメニューが含まれるか」を調べていく</a:t>
            </a:r>
            <a:endParaRPr lang="en-US" altLang="ja-JP" sz="2400" dirty="0"/>
          </a:p>
        </p:txBody>
      </p:sp>
    </p:spTree>
    <p:extLst>
      <p:ext uri="{BB962C8B-B14F-4D97-AF65-F5344CB8AC3E}">
        <p14:creationId xmlns:p14="http://schemas.microsoft.com/office/powerpoint/2010/main" val="26384556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BD491A34-BD6E-2C42-9155-07902B7E1A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前回の解説：抽象構文木について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C7835C1E-AF0B-A241-A218-9F23DB3A1C11}"/>
              </a:ext>
            </a:extLst>
          </p:cNvPr>
          <p:cNvSpPr txBox="1"/>
          <p:nvPr/>
        </p:nvSpPr>
        <p:spPr>
          <a:xfrm>
            <a:off x="611560" y="1412776"/>
            <a:ext cx="54505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/>
              <a:t>Python</a:t>
            </a:r>
            <a:r>
              <a:rPr kumimoji="1" lang="ja-JP" altLang="en-US" sz="3200"/>
              <a:t>では「代入」は「文」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D1481796-D1B7-C44E-A38C-7E6CC1213FAB}"/>
              </a:ext>
            </a:extLst>
          </p:cNvPr>
          <p:cNvSpPr/>
          <p:nvPr/>
        </p:nvSpPr>
        <p:spPr>
          <a:xfrm>
            <a:off x="1259632" y="2282389"/>
            <a:ext cx="1571264" cy="64633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" altLang="ja-JP" sz="3600" dirty="0">
                <a:solidFill>
                  <a:srgbClr val="000000"/>
                </a:solidFill>
                <a:latin typeface="Courier New" panose="02070309020205020404" pitchFamily="49" charset="0"/>
              </a:rPr>
              <a:t>a = </a:t>
            </a:r>
            <a:r>
              <a:rPr lang="en" altLang="ja-JP" sz="3600" dirty="0">
                <a:solidFill>
                  <a:srgbClr val="09885A"/>
                </a:solidFill>
                <a:latin typeface="Courier New" panose="02070309020205020404" pitchFamily="49" charset="0"/>
              </a:rPr>
              <a:t>1</a:t>
            </a:r>
            <a:endParaRPr lang="en" altLang="ja-JP" sz="3600" dirty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7777726E-9A03-394C-853B-DE64CA3D135F}"/>
              </a:ext>
            </a:extLst>
          </p:cNvPr>
          <p:cNvSpPr txBox="1"/>
          <p:nvPr/>
        </p:nvSpPr>
        <p:spPr>
          <a:xfrm>
            <a:off x="3059832" y="2420888"/>
            <a:ext cx="3416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/>
              <a:t>このコードは「値」を持たない</a:t>
            </a:r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FC4B9151-72C3-0D4F-9286-BFBF0809945D}"/>
              </a:ext>
            </a:extLst>
          </p:cNvPr>
          <p:cNvSpPr txBox="1"/>
          <p:nvPr/>
        </p:nvSpPr>
        <p:spPr>
          <a:xfrm>
            <a:off x="611559" y="3212813"/>
            <a:ext cx="51226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/>
              <a:t>Ruby</a:t>
            </a:r>
            <a:r>
              <a:rPr kumimoji="1" lang="ja-JP" altLang="en-US" sz="3200"/>
              <a:t>では「代入」は「式」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B4514396-327F-444B-82C1-1989A09320EA}"/>
              </a:ext>
            </a:extLst>
          </p:cNvPr>
          <p:cNvSpPr/>
          <p:nvPr/>
        </p:nvSpPr>
        <p:spPr>
          <a:xfrm>
            <a:off x="1259632" y="3943003"/>
            <a:ext cx="1571264" cy="64633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" altLang="ja-JP" sz="3600" dirty="0">
                <a:solidFill>
                  <a:srgbClr val="000000"/>
                </a:solidFill>
                <a:latin typeface="Courier New" panose="02070309020205020404" pitchFamily="49" charset="0"/>
              </a:rPr>
              <a:t>a = </a:t>
            </a:r>
            <a:r>
              <a:rPr lang="en" altLang="ja-JP" sz="3600" dirty="0">
                <a:solidFill>
                  <a:srgbClr val="09885A"/>
                </a:solidFill>
                <a:latin typeface="Courier New" panose="02070309020205020404" pitchFamily="49" charset="0"/>
              </a:rPr>
              <a:t>1</a:t>
            </a:r>
            <a:endParaRPr lang="en" altLang="ja-JP" sz="3600" dirty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sp>
        <p:nvSpPr>
          <p:cNvPr id="9" name="右矢印 8">
            <a:extLst>
              <a:ext uri="{FF2B5EF4-FFF2-40B4-BE49-F238E27FC236}">
                <a16:creationId xmlns:a16="http://schemas.microsoft.com/office/drawing/2014/main" id="{6EF2AB36-D5EE-EE44-8973-94486A5C1419}"/>
              </a:ext>
            </a:extLst>
          </p:cNvPr>
          <p:cNvSpPr/>
          <p:nvPr/>
        </p:nvSpPr>
        <p:spPr>
          <a:xfrm>
            <a:off x="3120801" y="4086148"/>
            <a:ext cx="432048" cy="36004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CDD530EF-1689-B24C-B80F-AA01252EC335}"/>
              </a:ext>
            </a:extLst>
          </p:cNvPr>
          <p:cNvSpPr/>
          <p:nvPr/>
        </p:nvSpPr>
        <p:spPr>
          <a:xfrm>
            <a:off x="3707904" y="3943003"/>
            <a:ext cx="49244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ja-JP" sz="4000" dirty="0">
                <a:solidFill>
                  <a:srgbClr val="09885A"/>
                </a:solidFill>
                <a:latin typeface="Courier New" panose="02070309020205020404" pitchFamily="49" charset="0"/>
              </a:rPr>
              <a:t>1</a:t>
            </a:r>
            <a:endParaRPr lang="ja-JP" altLang="en-US" sz="4000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C6695D84-35D1-2543-811C-AF423FFC056D}"/>
              </a:ext>
            </a:extLst>
          </p:cNvPr>
          <p:cNvSpPr/>
          <p:nvPr/>
        </p:nvSpPr>
        <p:spPr>
          <a:xfrm>
            <a:off x="5220072" y="5187280"/>
            <a:ext cx="3235181" cy="64633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" altLang="ja-JP" sz="3600" dirty="0">
                <a:solidFill>
                  <a:srgbClr val="000000"/>
                </a:solidFill>
                <a:latin typeface="Courier New" panose="02070309020205020404" pitchFamily="49" charset="0"/>
              </a:rPr>
              <a:t>b = (a = </a:t>
            </a:r>
            <a:r>
              <a:rPr lang="en" altLang="ja-JP" sz="3600" dirty="0">
                <a:solidFill>
                  <a:srgbClr val="09885A"/>
                </a:solidFill>
                <a:latin typeface="Courier New" panose="02070309020205020404" pitchFamily="49" charset="0"/>
              </a:rPr>
              <a:t>1</a:t>
            </a:r>
            <a:r>
              <a:rPr lang="en" altLang="ja-JP" sz="36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1DB9EAEF-83A0-3645-8EC9-B322F265CDEE}"/>
              </a:ext>
            </a:extLst>
          </p:cNvPr>
          <p:cNvSpPr txBox="1"/>
          <p:nvPr/>
        </p:nvSpPr>
        <p:spPr>
          <a:xfrm>
            <a:off x="323529" y="5040942"/>
            <a:ext cx="50405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800" dirty="0"/>
              <a:t>Python</a:t>
            </a:r>
            <a:r>
              <a:rPr lang="ja-JP" altLang="en-US" sz="2800"/>
              <a:t>はこのコードはエラー</a:t>
            </a:r>
            <a:endParaRPr lang="en-US" altLang="ja-JP" sz="2800" dirty="0"/>
          </a:p>
          <a:p>
            <a:r>
              <a:rPr kumimoji="1" lang="en-US" altLang="ja-JP" sz="2800" dirty="0"/>
              <a:t>Ruby</a:t>
            </a:r>
            <a:r>
              <a:rPr kumimoji="1" lang="ja-JP" altLang="en-US" sz="2800"/>
              <a:t>では合法</a:t>
            </a:r>
          </a:p>
        </p:txBody>
      </p:sp>
    </p:spTree>
    <p:extLst>
      <p:ext uri="{BB962C8B-B14F-4D97-AF65-F5344CB8AC3E}">
        <p14:creationId xmlns:p14="http://schemas.microsoft.com/office/powerpoint/2010/main" val="26308271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13CED4ED-8B14-944F-97F5-6C3E83B3261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前回の解説：抽象構文木について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DED1E71E-C04A-4143-A366-1173906E60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9832" y="1154965"/>
            <a:ext cx="2360910" cy="2816810"/>
          </a:xfrm>
          <a:prstGeom prst="rect">
            <a:avLst/>
          </a:prstGeom>
        </p:spPr>
      </p:pic>
      <p:sp>
        <p:nvSpPr>
          <p:cNvPr id="5" name="角丸四角形 4">
            <a:extLst>
              <a:ext uri="{FF2B5EF4-FFF2-40B4-BE49-F238E27FC236}">
                <a16:creationId xmlns:a16="http://schemas.microsoft.com/office/drawing/2014/main" id="{34B13DAD-F763-814A-B276-B0AF0C95897E}"/>
              </a:ext>
            </a:extLst>
          </p:cNvPr>
          <p:cNvSpPr/>
          <p:nvPr/>
        </p:nvSpPr>
        <p:spPr>
          <a:xfrm>
            <a:off x="3707904" y="1875045"/>
            <a:ext cx="1152128" cy="558640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円/楕円 5">
            <a:extLst>
              <a:ext uri="{FF2B5EF4-FFF2-40B4-BE49-F238E27FC236}">
                <a16:creationId xmlns:a16="http://schemas.microsoft.com/office/drawing/2014/main" id="{FE0DB957-3F20-8245-BDC6-13BE621DA4BE}"/>
              </a:ext>
            </a:extLst>
          </p:cNvPr>
          <p:cNvSpPr/>
          <p:nvPr/>
        </p:nvSpPr>
        <p:spPr>
          <a:xfrm>
            <a:off x="539549" y="5178992"/>
            <a:ext cx="576064" cy="57606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20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7" name="円/楕円 6">
            <a:extLst>
              <a:ext uri="{FF2B5EF4-FFF2-40B4-BE49-F238E27FC236}">
                <a16:creationId xmlns:a16="http://schemas.microsoft.com/office/drawing/2014/main" id="{CDFA4FCC-1E04-0749-93F4-3562F881A5B6}"/>
              </a:ext>
            </a:extLst>
          </p:cNvPr>
          <p:cNvSpPr/>
          <p:nvPr/>
        </p:nvSpPr>
        <p:spPr>
          <a:xfrm>
            <a:off x="1259629" y="5183547"/>
            <a:ext cx="576064" cy="57606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200" dirty="0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8" name="円/楕円 7">
            <a:extLst>
              <a:ext uri="{FF2B5EF4-FFF2-40B4-BE49-F238E27FC236}">
                <a16:creationId xmlns:a16="http://schemas.microsoft.com/office/drawing/2014/main" id="{B98B32F1-B117-6B4C-AF29-FEFB4105C73A}"/>
              </a:ext>
            </a:extLst>
          </p:cNvPr>
          <p:cNvSpPr/>
          <p:nvPr/>
        </p:nvSpPr>
        <p:spPr>
          <a:xfrm>
            <a:off x="1979709" y="5178992"/>
            <a:ext cx="576064" cy="57606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20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9" name="右矢印 8">
            <a:extLst>
              <a:ext uri="{FF2B5EF4-FFF2-40B4-BE49-F238E27FC236}">
                <a16:creationId xmlns:a16="http://schemas.microsoft.com/office/drawing/2014/main" id="{C1E9F4BD-C8A8-9849-BF72-6DA830A72AE1}"/>
              </a:ext>
            </a:extLst>
          </p:cNvPr>
          <p:cNvSpPr/>
          <p:nvPr/>
        </p:nvSpPr>
        <p:spPr>
          <a:xfrm>
            <a:off x="2850880" y="5287004"/>
            <a:ext cx="432048" cy="36004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74BEF670-2C80-6E41-9FCC-C5AD72A3E1F3}"/>
              </a:ext>
            </a:extLst>
          </p:cNvPr>
          <p:cNvSpPr txBox="1"/>
          <p:nvPr/>
        </p:nvSpPr>
        <p:spPr>
          <a:xfrm>
            <a:off x="2411757" y="4635474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/>
              <a:t>構文解析</a:t>
            </a:r>
            <a:endParaRPr kumimoji="1" lang="ja-JP" altLang="en-US" sz="2400"/>
          </a:p>
        </p:txBody>
      </p:sp>
      <p:sp>
        <p:nvSpPr>
          <p:cNvPr id="11" name="角丸四角形 10">
            <a:extLst>
              <a:ext uri="{FF2B5EF4-FFF2-40B4-BE49-F238E27FC236}">
                <a16:creationId xmlns:a16="http://schemas.microsoft.com/office/drawing/2014/main" id="{05C2265D-53A8-9C40-8EE6-70FA807D4D57}"/>
              </a:ext>
            </a:extLst>
          </p:cNvPr>
          <p:cNvSpPr/>
          <p:nvPr/>
        </p:nvSpPr>
        <p:spPr>
          <a:xfrm>
            <a:off x="6876256" y="4674936"/>
            <a:ext cx="1894274" cy="50405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>
                <a:solidFill>
                  <a:schemeClr val="tx1"/>
                </a:solidFill>
              </a:rPr>
              <a:t>二項演算</a:t>
            </a:r>
          </a:p>
        </p:txBody>
      </p:sp>
      <p:sp>
        <p:nvSpPr>
          <p:cNvPr id="12" name="円/楕円 11">
            <a:extLst>
              <a:ext uri="{FF2B5EF4-FFF2-40B4-BE49-F238E27FC236}">
                <a16:creationId xmlns:a16="http://schemas.microsoft.com/office/drawing/2014/main" id="{74CBC7D3-E18E-6D4C-82D5-8E2C1C65D54B}"/>
              </a:ext>
            </a:extLst>
          </p:cNvPr>
          <p:cNvSpPr/>
          <p:nvPr/>
        </p:nvSpPr>
        <p:spPr>
          <a:xfrm>
            <a:off x="6848380" y="5581859"/>
            <a:ext cx="576064" cy="57606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20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3" name="円/楕円 12">
            <a:extLst>
              <a:ext uri="{FF2B5EF4-FFF2-40B4-BE49-F238E27FC236}">
                <a16:creationId xmlns:a16="http://schemas.microsoft.com/office/drawing/2014/main" id="{39281611-7142-4248-97D9-AB8787CADDED}"/>
              </a:ext>
            </a:extLst>
          </p:cNvPr>
          <p:cNvSpPr/>
          <p:nvPr/>
        </p:nvSpPr>
        <p:spPr>
          <a:xfrm>
            <a:off x="7535361" y="5586414"/>
            <a:ext cx="576064" cy="57606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200" dirty="0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14" name="円/楕円 13">
            <a:extLst>
              <a:ext uri="{FF2B5EF4-FFF2-40B4-BE49-F238E27FC236}">
                <a16:creationId xmlns:a16="http://schemas.microsoft.com/office/drawing/2014/main" id="{0B44AB0B-01B6-DC45-B42B-B420FC1C1A27}"/>
              </a:ext>
            </a:extLst>
          </p:cNvPr>
          <p:cNvSpPr/>
          <p:nvPr/>
        </p:nvSpPr>
        <p:spPr>
          <a:xfrm>
            <a:off x="8216532" y="5581859"/>
            <a:ext cx="576064" cy="57606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200">
                <a:solidFill>
                  <a:schemeClr val="tx1"/>
                </a:solidFill>
              </a:rPr>
              <a:t>4</a:t>
            </a:r>
          </a:p>
        </p:txBody>
      </p:sp>
      <p:cxnSp>
        <p:nvCxnSpPr>
          <p:cNvPr id="15" name="直線矢印コネクタ 14">
            <a:extLst>
              <a:ext uri="{FF2B5EF4-FFF2-40B4-BE49-F238E27FC236}">
                <a16:creationId xmlns:a16="http://schemas.microsoft.com/office/drawing/2014/main" id="{56B0D9BD-A1A3-0541-B76E-C7C69417B984}"/>
              </a:ext>
            </a:extLst>
          </p:cNvPr>
          <p:cNvCxnSpPr>
            <a:stCxn id="11" idx="2"/>
            <a:endCxn id="12" idx="0"/>
          </p:cNvCxnSpPr>
          <p:nvPr/>
        </p:nvCxnSpPr>
        <p:spPr>
          <a:xfrm flipH="1">
            <a:off x="7136412" y="5178992"/>
            <a:ext cx="686981" cy="402867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矢印コネクタ 15">
            <a:extLst>
              <a:ext uri="{FF2B5EF4-FFF2-40B4-BE49-F238E27FC236}">
                <a16:creationId xmlns:a16="http://schemas.microsoft.com/office/drawing/2014/main" id="{B9813592-B7FF-4B4C-8ED2-64D01B011467}"/>
              </a:ext>
            </a:extLst>
          </p:cNvPr>
          <p:cNvCxnSpPr>
            <a:stCxn id="11" idx="2"/>
            <a:endCxn id="13" idx="0"/>
          </p:cNvCxnSpPr>
          <p:nvPr/>
        </p:nvCxnSpPr>
        <p:spPr>
          <a:xfrm>
            <a:off x="7823393" y="5178992"/>
            <a:ext cx="0" cy="407422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矢印コネクタ 16">
            <a:extLst>
              <a:ext uri="{FF2B5EF4-FFF2-40B4-BE49-F238E27FC236}">
                <a16:creationId xmlns:a16="http://schemas.microsoft.com/office/drawing/2014/main" id="{8B85CFFD-82C1-6947-AEAB-F2AC03891A52}"/>
              </a:ext>
            </a:extLst>
          </p:cNvPr>
          <p:cNvCxnSpPr>
            <a:stCxn id="11" idx="2"/>
            <a:endCxn id="14" idx="0"/>
          </p:cNvCxnSpPr>
          <p:nvPr/>
        </p:nvCxnSpPr>
        <p:spPr>
          <a:xfrm>
            <a:off x="7823393" y="5178992"/>
            <a:ext cx="681171" cy="402867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円/楕円 17">
            <a:extLst>
              <a:ext uri="{FF2B5EF4-FFF2-40B4-BE49-F238E27FC236}">
                <a16:creationId xmlns:a16="http://schemas.microsoft.com/office/drawing/2014/main" id="{EE7BB482-EA34-554D-AEA6-F20F1738E153}"/>
              </a:ext>
            </a:extLst>
          </p:cNvPr>
          <p:cNvSpPr/>
          <p:nvPr/>
        </p:nvSpPr>
        <p:spPr>
          <a:xfrm>
            <a:off x="3768586" y="5178992"/>
            <a:ext cx="576064" cy="57606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20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9" name="円/楕円 18">
            <a:extLst>
              <a:ext uri="{FF2B5EF4-FFF2-40B4-BE49-F238E27FC236}">
                <a16:creationId xmlns:a16="http://schemas.microsoft.com/office/drawing/2014/main" id="{908027FE-4B9E-A643-A9D0-918773A0338D}"/>
              </a:ext>
            </a:extLst>
          </p:cNvPr>
          <p:cNvSpPr/>
          <p:nvPr/>
        </p:nvSpPr>
        <p:spPr>
          <a:xfrm>
            <a:off x="4488666" y="5183547"/>
            <a:ext cx="576064" cy="57606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200" dirty="0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20" name="円/楕円 19">
            <a:extLst>
              <a:ext uri="{FF2B5EF4-FFF2-40B4-BE49-F238E27FC236}">
                <a16:creationId xmlns:a16="http://schemas.microsoft.com/office/drawing/2014/main" id="{36AA8BA2-F843-1F44-AD31-F1C8B79FC273}"/>
              </a:ext>
            </a:extLst>
          </p:cNvPr>
          <p:cNvSpPr/>
          <p:nvPr/>
        </p:nvSpPr>
        <p:spPr>
          <a:xfrm>
            <a:off x="5208746" y="5178992"/>
            <a:ext cx="576064" cy="57606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20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1" name="角丸四角形 20">
            <a:extLst>
              <a:ext uri="{FF2B5EF4-FFF2-40B4-BE49-F238E27FC236}">
                <a16:creationId xmlns:a16="http://schemas.microsoft.com/office/drawing/2014/main" id="{0DC903F1-A62F-964C-9952-DF5A7F0F7848}"/>
              </a:ext>
            </a:extLst>
          </p:cNvPr>
          <p:cNvSpPr/>
          <p:nvPr/>
        </p:nvSpPr>
        <p:spPr>
          <a:xfrm>
            <a:off x="4311095" y="4478361"/>
            <a:ext cx="866239" cy="50405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>
                <a:solidFill>
                  <a:schemeClr val="tx1"/>
                </a:solidFill>
              </a:rPr>
              <a:t>式</a:t>
            </a:r>
          </a:p>
        </p:txBody>
      </p:sp>
      <p:sp>
        <p:nvSpPr>
          <p:cNvPr id="22" name="角丸四角形 21">
            <a:extLst>
              <a:ext uri="{FF2B5EF4-FFF2-40B4-BE49-F238E27FC236}">
                <a16:creationId xmlns:a16="http://schemas.microsoft.com/office/drawing/2014/main" id="{ACE37AA3-5B1D-AD47-80D5-98A882D25C1B}"/>
              </a:ext>
            </a:extLst>
          </p:cNvPr>
          <p:cNvSpPr/>
          <p:nvPr/>
        </p:nvSpPr>
        <p:spPr>
          <a:xfrm>
            <a:off x="3713128" y="5088404"/>
            <a:ext cx="2155016" cy="788868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右矢印 22">
            <a:extLst>
              <a:ext uri="{FF2B5EF4-FFF2-40B4-BE49-F238E27FC236}">
                <a16:creationId xmlns:a16="http://schemas.microsoft.com/office/drawing/2014/main" id="{B59E6CB1-DE57-B142-82EB-026983A1EC2F}"/>
              </a:ext>
            </a:extLst>
          </p:cNvPr>
          <p:cNvSpPr/>
          <p:nvPr/>
        </p:nvSpPr>
        <p:spPr>
          <a:xfrm>
            <a:off x="6027038" y="5221819"/>
            <a:ext cx="432048" cy="36004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角丸四角形 23">
            <a:extLst>
              <a:ext uri="{FF2B5EF4-FFF2-40B4-BE49-F238E27FC236}">
                <a16:creationId xmlns:a16="http://schemas.microsoft.com/office/drawing/2014/main" id="{E0E5BE21-5F8C-A547-AC3F-90A759C0C0B7}"/>
              </a:ext>
            </a:extLst>
          </p:cNvPr>
          <p:cNvSpPr/>
          <p:nvPr/>
        </p:nvSpPr>
        <p:spPr>
          <a:xfrm>
            <a:off x="7390273" y="3666824"/>
            <a:ext cx="866239" cy="50405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>
                <a:solidFill>
                  <a:schemeClr val="tx1"/>
                </a:solidFill>
              </a:rPr>
              <a:t>式</a:t>
            </a:r>
          </a:p>
        </p:txBody>
      </p:sp>
      <p:cxnSp>
        <p:nvCxnSpPr>
          <p:cNvPr id="26" name="直線矢印コネクタ 25">
            <a:extLst>
              <a:ext uri="{FF2B5EF4-FFF2-40B4-BE49-F238E27FC236}">
                <a16:creationId xmlns:a16="http://schemas.microsoft.com/office/drawing/2014/main" id="{F328D5A8-9648-744B-A109-AEF75A25F680}"/>
              </a:ext>
            </a:extLst>
          </p:cNvPr>
          <p:cNvCxnSpPr>
            <a:stCxn id="24" idx="2"/>
            <a:endCxn id="11" idx="0"/>
          </p:cNvCxnSpPr>
          <p:nvPr/>
        </p:nvCxnSpPr>
        <p:spPr>
          <a:xfrm>
            <a:off x="7823393" y="4170880"/>
            <a:ext cx="0" cy="504056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886352CA-4F7E-C745-89F0-26CC3C8D8357}"/>
              </a:ext>
            </a:extLst>
          </p:cNvPr>
          <p:cNvSpPr txBox="1"/>
          <p:nvPr/>
        </p:nvSpPr>
        <p:spPr>
          <a:xfrm>
            <a:off x="4535303" y="6393228"/>
            <a:ext cx="3950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※ Module</a:t>
            </a:r>
            <a:r>
              <a:rPr kumimoji="1" lang="ja-JP" altLang="en-US"/>
              <a:t>については説明を省きます</a:t>
            </a:r>
          </a:p>
        </p:txBody>
      </p:sp>
    </p:spTree>
    <p:extLst>
      <p:ext uri="{BB962C8B-B14F-4D97-AF65-F5344CB8AC3E}">
        <p14:creationId xmlns:p14="http://schemas.microsoft.com/office/powerpoint/2010/main" val="4600750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355C7FC9-32FE-2F45-BF2B-F49E6A7DFA4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前回の解説：バイトコードについて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86602D0E-A85A-3C49-8E40-BE8EF26AFF2D}"/>
              </a:ext>
            </a:extLst>
          </p:cNvPr>
          <p:cNvSpPr/>
          <p:nvPr/>
        </p:nvSpPr>
        <p:spPr>
          <a:xfrm>
            <a:off x="395536" y="1916832"/>
            <a:ext cx="2949846" cy="230832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" altLang="ja-JP" sz="2400" dirty="0">
                <a:solidFill>
                  <a:srgbClr val="AF00DB"/>
                </a:solidFill>
                <a:latin typeface="Courier New" panose="02070309020205020404" pitchFamily="49" charset="0"/>
              </a:rPr>
              <a:t>import</a:t>
            </a:r>
            <a:r>
              <a:rPr lang="en" altLang="ja-JP" sz="2400" dirty="0">
                <a:solidFill>
                  <a:srgbClr val="000000"/>
                </a:solidFill>
                <a:latin typeface="Courier New" panose="02070309020205020404" pitchFamily="49" charset="0"/>
              </a:rPr>
              <a:t> dis</a:t>
            </a:r>
          </a:p>
          <a:p>
            <a:endParaRPr lang="en" altLang="ja-JP" sz="2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" altLang="ja-JP" sz="2400" dirty="0">
                <a:solidFill>
                  <a:srgbClr val="0000FF"/>
                </a:solidFill>
                <a:latin typeface="Courier New" panose="02070309020205020404" pitchFamily="49" charset="0"/>
              </a:rPr>
              <a:t>def</a:t>
            </a:r>
            <a:r>
              <a:rPr lang="en" altLang="ja-JP" sz="24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" altLang="ja-JP" sz="2400" dirty="0" err="1">
                <a:solidFill>
                  <a:srgbClr val="795E26"/>
                </a:solidFill>
                <a:latin typeface="Courier New" panose="02070309020205020404" pitchFamily="49" charset="0"/>
              </a:rPr>
              <a:t>func</a:t>
            </a:r>
            <a:r>
              <a:rPr lang="en" altLang="ja-JP" sz="24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" altLang="ja-JP" sz="2400" dirty="0">
                <a:solidFill>
                  <a:srgbClr val="001080"/>
                </a:solidFill>
                <a:latin typeface="Courier New" panose="02070309020205020404" pitchFamily="49" charset="0"/>
              </a:rPr>
              <a:t>a</a:t>
            </a:r>
            <a:r>
              <a:rPr lang="en" altLang="ja-JP" sz="24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" altLang="ja-JP" sz="2400" dirty="0">
                <a:solidFill>
                  <a:srgbClr val="001080"/>
                </a:solidFill>
                <a:latin typeface="Courier New" panose="02070309020205020404" pitchFamily="49" charset="0"/>
              </a:rPr>
              <a:t>b</a:t>
            </a:r>
            <a:r>
              <a:rPr lang="en" altLang="ja-JP" sz="2400" dirty="0">
                <a:solidFill>
                  <a:srgbClr val="000000"/>
                </a:solidFill>
                <a:latin typeface="Courier New" panose="02070309020205020404" pitchFamily="49" charset="0"/>
              </a:rPr>
              <a:t>):</a:t>
            </a:r>
          </a:p>
          <a:p>
            <a:r>
              <a:rPr lang="en" altLang="ja-JP" sz="2400" dirty="0">
                <a:solidFill>
                  <a:srgbClr val="000000"/>
                </a:solidFill>
                <a:latin typeface="Courier New" panose="02070309020205020404" pitchFamily="49" charset="0"/>
              </a:rPr>
              <a:t>  </a:t>
            </a:r>
            <a:r>
              <a:rPr lang="en" altLang="ja-JP" sz="2400" dirty="0">
                <a:solidFill>
                  <a:srgbClr val="AF00DB"/>
                </a:solidFill>
                <a:latin typeface="Courier New" panose="02070309020205020404" pitchFamily="49" charset="0"/>
              </a:rPr>
              <a:t>return</a:t>
            </a:r>
            <a:r>
              <a:rPr lang="en" altLang="ja-JP" sz="24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" altLang="ja-JP" sz="2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a+b</a:t>
            </a:r>
            <a:endParaRPr lang="en" altLang="ja-JP" sz="2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n" altLang="ja-JP" sz="2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" altLang="ja-JP" sz="2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dis.dis</a:t>
            </a:r>
            <a:r>
              <a:rPr lang="en" altLang="ja-JP" sz="24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" altLang="ja-JP" sz="2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func</a:t>
            </a:r>
            <a:r>
              <a:rPr lang="en" altLang="ja-JP" sz="24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B2097A25-D9FD-FD47-903F-32C84D80398A}"/>
              </a:ext>
            </a:extLst>
          </p:cNvPr>
          <p:cNvSpPr/>
          <p:nvPr/>
        </p:nvSpPr>
        <p:spPr>
          <a:xfrm>
            <a:off x="4427984" y="2420888"/>
            <a:ext cx="4572000" cy="120032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>
            <a:spAutoFit/>
          </a:bodyPr>
          <a:lstStyle/>
          <a:p>
            <a:r>
              <a:rPr lang="ja-JP" altLang="en-US"/>
              <a:t> 2           0 LOAD_FAST                0 (a)</a:t>
            </a:r>
          </a:p>
          <a:p>
            <a:r>
              <a:rPr lang="ja-JP" altLang="en-US"/>
              <a:t>              2 LOAD_FAST                1 (b)</a:t>
            </a:r>
          </a:p>
          <a:p>
            <a:r>
              <a:rPr lang="ja-JP" altLang="en-US"/>
              <a:t>              4 BINARY_ADD</a:t>
            </a:r>
          </a:p>
          <a:p>
            <a:r>
              <a:rPr lang="ja-JP" altLang="en-US"/>
              <a:t>              6 RETURN_VALUE</a:t>
            </a:r>
          </a:p>
        </p:txBody>
      </p:sp>
      <p:sp>
        <p:nvSpPr>
          <p:cNvPr id="8" name="右矢印 7">
            <a:extLst>
              <a:ext uri="{FF2B5EF4-FFF2-40B4-BE49-F238E27FC236}">
                <a16:creationId xmlns:a16="http://schemas.microsoft.com/office/drawing/2014/main" id="{FB2BA576-2D38-2A40-BACC-2FE2D748B58D}"/>
              </a:ext>
            </a:extLst>
          </p:cNvPr>
          <p:cNvSpPr/>
          <p:nvPr/>
        </p:nvSpPr>
        <p:spPr>
          <a:xfrm>
            <a:off x="3707904" y="2884295"/>
            <a:ext cx="504056" cy="432048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D7536A08-C223-3B41-BD83-849A185A8F3E}"/>
              </a:ext>
            </a:extLst>
          </p:cNvPr>
          <p:cNvSpPr txBox="1"/>
          <p:nvPr/>
        </p:nvSpPr>
        <p:spPr>
          <a:xfrm>
            <a:off x="467544" y="1268760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プログラム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46E96089-5DEF-0544-B0A5-DBA8A1F04D05}"/>
              </a:ext>
            </a:extLst>
          </p:cNvPr>
          <p:cNvSpPr txBox="1"/>
          <p:nvPr/>
        </p:nvSpPr>
        <p:spPr>
          <a:xfrm>
            <a:off x="5364088" y="1772816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バイトコード</a:t>
            </a:r>
          </a:p>
        </p:txBody>
      </p:sp>
    </p:spTree>
    <p:extLst>
      <p:ext uri="{BB962C8B-B14F-4D97-AF65-F5344CB8AC3E}">
        <p14:creationId xmlns:p14="http://schemas.microsoft.com/office/powerpoint/2010/main" val="40733808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0860E7D5-A0B7-1344-9B61-6B993F6964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前回の解説：バイトコードについて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60270FD0-213E-1743-81E5-298A199DE93F}"/>
              </a:ext>
            </a:extLst>
          </p:cNvPr>
          <p:cNvSpPr/>
          <p:nvPr/>
        </p:nvSpPr>
        <p:spPr>
          <a:xfrm>
            <a:off x="395536" y="1916832"/>
            <a:ext cx="2949846" cy="230832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" altLang="ja-JP" sz="2400" dirty="0">
                <a:solidFill>
                  <a:srgbClr val="AF00DB"/>
                </a:solidFill>
                <a:latin typeface="Courier New" panose="02070309020205020404" pitchFamily="49" charset="0"/>
              </a:rPr>
              <a:t>import</a:t>
            </a:r>
            <a:r>
              <a:rPr lang="en" altLang="ja-JP" sz="2400" dirty="0">
                <a:solidFill>
                  <a:srgbClr val="000000"/>
                </a:solidFill>
                <a:latin typeface="Courier New" panose="02070309020205020404" pitchFamily="49" charset="0"/>
              </a:rPr>
              <a:t> dis</a:t>
            </a:r>
          </a:p>
          <a:p>
            <a:endParaRPr lang="en" altLang="ja-JP" sz="2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" altLang="ja-JP" sz="2400" dirty="0">
                <a:solidFill>
                  <a:srgbClr val="0000FF"/>
                </a:solidFill>
                <a:latin typeface="Courier New" panose="02070309020205020404" pitchFamily="49" charset="0"/>
              </a:rPr>
              <a:t>def</a:t>
            </a:r>
            <a:r>
              <a:rPr lang="en" altLang="ja-JP" sz="24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" altLang="ja-JP" sz="2400" dirty="0" err="1">
                <a:solidFill>
                  <a:srgbClr val="795E26"/>
                </a:solidFill>
                <a:latin typeface="Courier New" panose="02070309020205020404" pitchFamily="49" charset="0"/>
              </a:rPr>
              <a:t>func</a:t>
            </a:r>
            <a:r>
              <a:rPr lang="en" altLang="ja-JP" sz="24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" altLang="ja-JP" sz="2400" dirty="0">
                <a:solidFill>
                  <a:srgbClr val="001080"/>
                </a:solidFill>
                <a:latin typeface="Courier New" panose="02070309020205020404" pitchFamily="49" charset="0"/>
              </a:rPr>
              <a:t>a</a:t>
            </a:r>
            <a:r>
              <a:rPr lang="en" altLang="ja-JP" sz="24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" altLang="ja-JP" sz="2400" dirty="0">
                <a:solidFill>
                  <a:srgbClr val="001080"/>
                </a:solidFill>
                <a:latin typeface="Courier New" panose="02070309020205020404" pitchFamily="49" charset="0"/>
              </a:rPr>
              <a:t>b</a:t>
            </a:r>
            <a:r>
              <a:rPr lang="en" altLang="ja-JP" sz="2400" dirty="0">
                <a:solidFill>
                  <a:srgbClr val="000000"/>
                </a:solidFill>
                <a:latin typeface="Courier New" panose="02070309020205020404" pitchFamily="49" charset="0"/>
              </a:rPr>
              <a:t>):</a:t>
            </a:r>
          </a:p>
          <a:p>
            <a:r>
              <a:rPr lang="en" altLang="ja-JP" sz="2400" dirty="0">
                <a:solidFill>
                  <a:srgbClr val="000000"/>
                </a:solidFill>
                <a:latin typeface="Courier New" panose="02070309020205020404" pitchFamily="49" charset="0"/>
              </a:rPr>
              <a:t>  </a:t>
            </a:r>
            <a:r>
              <a:rPr lang="en" altLang="ja-JP" sz="2400" dirty="0">
                <a:solidFill>
                  <a:srgbClr val="AF00DB"/>
                </a:solidFill>
                <a:latin typeface="Courier New" panose="02070309020205020404" pitchFamily="49" charset="0"/>
              </a:rPr>
              <a:t>return</a:t>
            </a:r>
            <a:r>
              <a:rPr lang="en" altLang="ja-JP" sz="24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" altLang="ja-JP" sz="2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a+b</a:t>
            </a:r>
            <a:endParaRPr lang="en" altLang="ja-JP" sz="2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n" altLang="ja-JP" sz="2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" altLang="ja-JP" sz="2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dis.dis</a:t>
            </a:r>
            <a:r>
              <a:rPr lang="en" altLang="ja-JP" sz="24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" altLang="ja-JP" sz="2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func</a:t>
            </a:r>
            <a:r>
              <a:rPr lang="en" altLang="ja-JP" sz="24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2FE6FD0C-80FB-9247-89AB-D0FF68F52412}"/>
              </a:ext>
            </a:extLst>
          </p:cNvPr>
          <p:cNvSpPr/>
          <p:nvPr/>
        </p:nvSpPr>
        <p:spPr>
          <a:xfrm>
            <a:off x="4427984" y="2420888"/>
            <a:ext cx="4572000" cy="120032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>
            <a:spAutoFit/>
          </a:bodyPr>
          <a:lstStyle/>
          <a:p>
            <a:r>
              <a:rPr lang="ja-JP" altLang="en-US"/>
              <a:t> 2           0 LOAD_FAST                0 (a)</a:t>
            </a:r>
          </a:p>
          <a:p>
            <a:r>
              <a:rPr lang="ja-JP" altLang="en-US"/>
              <a:t>              2 LOAD_FAST                1 (b)</a:t>
            </a:r>
          </a:p>
          <a:p>
            <a:r>
              <a:rPr lang="ja-JP" altLang="en-US"/>
              <a:t>              4 BINARY_ADD</a:t>
            </a:r>
          </a:p>
          <a:p>
            <a:r>
              <a:rPr lang="ja-JP" altLang="en-US"/>
              <a:t>              6 RETURN_VALUE</a:t>
            </a:r>
          </a:p>
        </p:txBody>
      </p:sp>
      <p:sp>
        <p:nvSpPr>
          <p:cNvPr id="5" name="右矢印 4">
            <a:extLst>
              <a:ext uri="{FF2B5EF4-FFF2-40B4-BE49-F238E27FC236}">
                <a16:creationId xmlns:a16="http://schemas.microsoft.com/office/drawing/2014/main" id="{ECAA20DD-D280-1641-8E27-73DB5AE26D98}"/>
              </a:ext>
            </a:extLst>
          </p:cNvPr>
          <p:cNvSpPr/>
          <p:nvPr/>
        </p:nvSpPr>
        <p:spPr>
          <a:xfrm>
            <a:off x="3707904" y="2884295"/>
            <a:ext cx="504056" cy="432048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BDC66972-D577-9842-9C70-7A8D53ABF806}"/>
              </a:ext>
            </a:extLst>
          </p:cNvPr>
          <p:cNvSpPr txBox="1"/>
          <p:nvPr/>
        </p:nvSpPr>
        <p:spPr>
          <a:xfrm>
            <a:off x="467544" y="1268760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プログラム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E9D49E7B-E425-0441-9B99-BE3C61CE772F}"/>
              </a:ext>
            </a:extLst>
          </p:cNvPr>
          <p:cNvSpPr txBox="1"/>
          <p:nvPr/>
        </p:nvSpPr>
        <p:spPr>
          <a:xfrm>
            <a:off x="5364088" y="1772816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バイトコード</a:t>
            </a:r>
          </a:p>
        </p:txBody>
      </p:sp>
      <p:cxnSp>
        <p:nvCxnSpPr>
          <p:cNvPr id="9" name="直線矢印コネクタ 8">
            <a:extLst>
              <a:ext uri="{FF2B5EF4-FFF2-40B4-BE49-F238E27FC236}">
                <a16:creationId xmlns:a16="http://schemas.microsoft.com/office/drawing/2014/main" id="{33A46357-B93A-CA4A-BE50-43A6013B4845}"/>
              </a:ext>
            </a:extLst>
          </p:cNvPr>
          <p:cNvCxnSpPr/>
          <p:nvPr/>
        </p:nvCxnSpPr>
        <p:spPr>
          <a:xfrm>
            <a:off x="4644008" y="1772816"/>
            <a:ext cx="0" cy="690463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BD80F485-B3DE-AA4F-A3C9-18D60A514A1F}"/>
              </a:ext>
            </a:extLst>
          </p:cNvPr>
          <p:cNvSpPr txBox="1"/>
          <p:nvPr/>
        </p:nvSpPr>
        <p:spPr>
          <a:xfrm>
            <a:off x="3730334" y="1338498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元の関数の行番号</a:t>
            </a:r>
          </a:p>
        </p:txBody>
      </p:sp>
      <p:sp>
        <p:nvSpPr>
          <p:cNvPr id="11" name="角丸四角形 10">
            <a:extLst>
              <a:ext uri="{FF2B5EF4-FFF2-40B4-BE49-F238E27FC236}">
                <a16:creationId xmlns:a16="http://schemas.microsoft.com/office/drawing/2014/main" id="{FEE05E38-7F56-1A40-AB13-7C7B9D083FD1}"/>
              </a:ext>
            </a:extLst>
          </p:cNvPr>
          <p:cNvSpPr/>
          <p:nvPr/>
        </p:nvSpPr>
        <p:spPr>
          <a:xfrm>
            <a:off x="5294562" y="2348880"/>
            <a:ext cx="285550" cy="1440160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C61EC687-D2DE-374D-8E51-6835633C0694}"/>
              </a:ext>
            </a:extLst>
          </p:cNvPr>
          <p:cNvSpPr txBox="1"/>
          <p:nvPr/>
        </p:nvSpPr>
        <p:spPr>
          <a:xfrm>
            <a:off x="4671590" y="3977916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バイトコードのアドレス</a:t>
            </a:r>
          </a:p>
        </p:txBody>
      </p:sp>
    </p:spTree>
    <p:extLst>
      <p:ext uri="{BB962C8B-B14F-4D97-AF65-F5344CB8AC3E}">
        <p14:creationId xmlns:p14="http://schemas.microsoft.com/office/powerpoint/2010/main" val="25814699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E7A94B30-C7C9-1941-BCDF-3B497DDABA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前回の解説：バイトコードについて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43B8191B-859C-914A-9AA1-4A11785C7D71}"/>
              </a:ext>
            </a:extLst>
          </p:cNvPr>
          <p:cNvSpPr/>
          <p:nvPr/>
        </p:nvSpPr>
        <p:spPr>
          <a:xfrm>
            <a:off x="187170" y="1628800"/>
            <a:ext cx="648072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ja-JP" sz="2400" dirty="0">
                <a:solidFill>
                  <a:srgbClr val="000000"/>
                </a:solidFill>
                <a:latin typeface="Courier New" panose="02070309020205020404" pitchFamily="49" charset="0"/>
              </a:rPr>
              <a:t>[</a:t>
            </a:r>
            <a:r>
              <a:rPr lang="en" altLang="ja-JP" sz="2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</a:t>
            </a:r>
            <a:r>
              <a:rPr lang="en" altLang="ja-JP" sz="24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" altLang="ja-JP" sz="2400" dirty="0">
                <a:solidFill>
                  <a:srgbClr val="AF00DB"/>
                </a:solidFill>
                <a:latin typeface="Courier New" panose="02070309020205020404" pitchFamily="49" charset="0"/>
              </a:rPr>
              <a:t>for</a:t>
            </a:r>
            <a:r>
              <a:rPr lang="en" altLang="ja-JP" sz="24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" altLang="ja-JP" sz="2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</a:t>
            </a:r>
            <a:r>
              <a:rPr lang="en" altLang="ja-JP" sz="24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" altLang="ja-JP" sz="2400" dirty="0">
                <a:solidFill>
                  <a:srgbClr val="0000FF"/>
                </a:solidFill>
                <a:latin typeface="Courier New" panose="02070309020205020404" pitchFamily="49" charset="0"/>
              </a:rPr>
              <a:t>in</a:t>
            </a:r>
            <a:r>
              <a:rPr lang="en" altLang="ja-JP" sz="24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" altLang="ja-JP" sz="2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func</a:t>
            </a:r>
            <a:r>
              <a:rPr lang="en" altLang="ja-JP" sz="2400" dirty="0">
                <a:solidFill>
                  <a:srgbClr val="000000"/>
                </a:solidFill>
                <a:latin typeface="Courier New" panose="02070309020205020404" pitchFamily="49" charset="0"/>
              </a:rPr>
              <a:t>.__code__.</a:t>
            </a:r>
            <a:r>
              <a:rPr lang="en" altLang="ja-JP" sz="2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co_code</a:t>
            </a:r>
            <a:r>
              <a:rPr lang="en" altLang="ja-JP" sz="2400" dirty="0">
                <a:solidFill>
                  <a:srgbClr val="000000"/>
                </a:solidFill>
                <a:latin typeface="Courier New" panose="02070309020205020404" pitchFamily="49" charset="0"/>
              </a:rPr>
              <a:t>]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4905123E-820A-7447-9439-4B0DA2FD6DE3}"/>
              </a:ext>
            </a:extLst>
          </p:cNvPr>
          <p:cNvSpPr txBox="1"/>
          <p:nvPr/>
        </p:nvSpPr>
        <p:spPr>
          <a:xfrm>
            <a:off x="179512" y="1138415"/>
            <a:ext cx="48013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/>
              <a:t>バイトコードの「バイト列」を直接表示</a:t>
            </a:r>
          </a:p>
        </p:txBody>
      </p:sp>
      <p:sp>
        <p:nvSpPr>
          <p:cNvPr id="14" name="右矢印 13">
            <a:extLst>
              <a:ext uri="{FF2B5EF4-FFF2-40B4-BE49-F238E27FC236}">
                <a16:creationId xmlns:a16="http://schemas.microsoft.com/office/drawing/2014/main" id="{EA6142B0-D1BD-3041-A878-88C59EB288B2}"/>
              </a:ext>
            </a:extLst>
          </p:cNvPr>
          <p:cNvSpPr/>
          <p:nvPr/>
        </p:nvSpPr>
        <p:spPr>
          <a:xfrm>
            <a:off x="323528" y="2237938"/>
            <a:ext cx="504056" cy="432048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17E4766C-18BF-0D45-BF70-4CA6EA13DBBB}"/>
              </a:ext>
            </a:extLst>
          </p:cNvPr>
          <p:cNvSpPr/>
          <p:nvPr/>
        </p:nvSpPr>
        <p:spPr>
          <a:xfrm>
            <a:off x="1026873" y="2223130"/>
            <a:ext cx="57150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dirty="0">
                <a:solidFill>
                  <a:srgbClr val="212121"/>
                </a:solidFill>
                <a:latin typeface="Courier New" panose="02070309020205020404" pitchFamily="49" charset="0"/>
              </a:rPr>
              <a:t>[124, 0, 124, 1, 23, 0, 83, 0]</a:t>
            </a:r>
            <a:endParaRPr lang="ja-JP" altLang="en-US" sz="2400"/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9E99D959-A7FA-D748-8CE5-3883EC701A22}"/>
              </a:ext>
            </a:extLst>
          </p:cNvPr>
          <p:cNvSpPr/>
          <p:nvPr/>
        </p:nvSpPr>
        <p:spPr>
          <a:xfrm>
            <a:off x="966222" y="3068960"/>
            <a:ext cx="1384887" cy="43204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600">
                <a:solidFill>
                  <a:schemeClr val="tx1"/>
                </a:solidFill>
              </a:rPr>
              <a:t>LOAD_FAST</a:t>
            </a:r>
            <a:endParaRPr kumimoji="1" lang="ja-JP" altLang="en-US" sz="1600">
              <a:solidFill>
                <a:schemeClr val="tx1"/>
              </a:solidFill>
            </a:endParaRPr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D68A5CF0-D3CE-6D40-808C-3FD9197410BF}"/>
              </a:ext>
            </a:extLst>
          </p:cNvPr>
          <p:cNvSpPr/>
          <p:nvPr/>
        </p:nvSpPr>
        <p:spPr>
          <a:xfrm>
            <a:off x="966222" y="3501008"/>
            <a:ext cx="1384887" cy="43204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600" dirty="0">
                <a:solidFill>
                  <a:schemeClr val="tx1"/>
                </a:solidFill>
              </a:rPr>
              <a:t>0</a:t>
            </a:r>
            <a:endParaRPr kumimoji="1" lang="ja-JP" altLang="en-US" sz="1600">
              <a:solidFill>
                <a:schemeClr val="tx1"/>
              </a:solidFill>
            </a:endParaRPr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8B022AE0-1399-2B4A-9B43-BCE8F9BC5FF3}"/>
              </a:ext>
            </a:extLst>
          </p:cNvPr>
          <p:cNvSpPr/>
          <p:nvPr/>
        </p:nvSpPr>
        <p:spPr>
          <a:xfrm>
            <a:off x="966222" y="3933056"/>
            <a:ext cx="1384887" cy="43204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600">
                <a:solidFill>
                  <a:schemeClr val="tx1"/>
                </a:solidFill>
              </a:rPr>
              <a:t>LOAD_FAST</a:t>
            </a:r>
            <a:endParaRPr kumimoji="1" lang="ja-JP" altLang="en-US" sz="1600">
              <a:solidFill>
                <a:schemeClr val="tx1"/>
              </a:solidFill>
            </a:endParaRPr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0312EEC9-1155-A042-90FA-3663C8369306}"/>
              </a:ext>
            </a:extLst>
          </p:cNvPr>
          <p:cNvSpPr/>
          <p:nvPr/>
        </p:nvSpPr>
        <p:spPr>
          <a:xfrm>
            <a:off x="966222" y="4365104"/>
            <a:ext cx="1384887" cy="43204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600" dirty="0">
                <a:solidFill>
                  <a:schemeClr val="tx1"/>
                </a:solidFill>
              </a:rPr>
              <a:t>1</a:t>
            </a:r>
            <a:endParaRPr kumimoji="1" lang="ja-JP" altLang="en-US" sz="1600">
              <a:solidFill>
                <a:schemeClr val="tx1"/>
              </a:solidFill>
            </a:endParaRPr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1BCF4D37-7CBF-E64A-AAE8-44F47A84F648}"/>
              </a:ext>
            </a:extLst>
          </p:cNvPr>
          <p:cNvSpPr/>
          <p:nvPr/>
        </p:nvSpPr>
        <p:spPr>
          <a:xfrm>
            <a:off x="966222" y="4797152"/>
            <a:ext cx="1384887" cy="43204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BINARY_ADD</a:t>
            </a:r>
            <a:endParaRPr kumimoji="1" lang="ja-JP" altLang="en-US" sz="1400">
              <a:solidFill>
                <a:schemeClr val="tx1"/>
              </a:solidFill>
            </a:endParaRPr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32AFDCAD-6EE3-7C49-8FBA-3C585307A6B0}"/>
              </a:ext>
            </a:extLst>
          </p:cNvPr>
          <p:cNvSpPr/>
          <p:nvPr/>
        </p:nvSpPr>
        <p:spPr>
          <a:xfrm>
            <a:off x="966221" y="5229200"/>
            <a:ext cx="1384887" cy="43204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600" dirty="0">
                <a:solidFill>
                  <a:schemeClr val="tx1"/>
                </a:solidFill>
              </a:rPr>
              <a:t>0</a:t>
            </a:r>
            <a:endParaRPr kumimoji="1" lang="ja-JP" altLang="en-US" sz="1600">
              <a:solidFill>
                <a:schemeClr val="tx1"/>
              </a:solidFill>
            </a:endParaRPr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ABED346F-13E4-2346-BBE9-7AA120C2DE43}"/>
              </a:ext>
            </a:extLst>
          </p:cNvPr>
          <p:cNvSpPr/>
          <p:nvPr/>
        </p:nvSpPr>
        <p:spPr>
          <a:xfrm>
            <a:off x="966222" y="5661248"/>
            <a:ext cx="1384887" cy="43204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solidFill>
                  <a:schemeClr val="tx1"/>
                </a:solidFill>
              </a:rPr>
              <a:t>RETURN_VALUE</a:t>
            </a:r>
            <a:endParaRPr kumimoji="1" lang="ja-JP" altLang="en-US" sz="1200">
              <a:solidFill>
                <a:schemeClr val="tx1"/>
              </a:solidFill>
            </a:endParaRPr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114C7054-E84D-FD47-A49A-99B7297DBA8E}"/>
              </a:ext>
            </a:extLst>
          </p:cNvPr>
          <p:cNvSpPr/>
          <p:nvPr/>
        </p:nvSpPr>
        <p:spPr>
          <a:xfrm>
            <a:off x="966221" y="6093296"/>
            <a:ext cx="1384887" cy="43204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600" dirty="0">
                <a:solidFill>
                  <a:schemeClr val="tx1"/>
                </a:solidFill>
              </a:rPr>
              <a:t>0</a:t>
            </a:r>
            <a:endParaRPr kumimoji="1" lang="ja-JP" altLang="en-US" sz="1600">
              <a:solidFill>
                <a:schemeClr val="tx1"/>
              </a:solidFill>
            </a:endParaRP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08B9B3B8-EA25-2A4C-B9A0-FFD326707510}"/>
              </a:ext>
            </a:extLst>
          </p:cNvPr>
          <p:cNvSpPr txBox="1"/>
          <p:nvPr/>
        </p:nvSpPr>
        <p:spPr>
          <a:xfrm>
            <a:off x="2351072" y="3073733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124</a:t>
            </a:r>
            <a:endParaRPr kumimoji="1" lang="ja-JP" altLang="en-US"/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FC1C8499-D1AC-2247-9BF8-A02F21ECDDA0}"/>
              </a:ext>
            </a:extLst>
          </p:cNvPr>
          <p:cNvSpPr txBox="1"/>
          <p:nvPr/>
        </p:nvSpPr>
        <p:spPr>
          <a:xfrm>
            <a:off x="2466488" y="3520281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0</a:t>
            </a:r>
            <a:endParaRPr kumimoji="1" lang="ja-JP" altLang="en-US"/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F5E44058-14D3-0A41-822F-51FC68536E9A}"/>
              </a:ext>
            </a:extLst>
          </p:cNvPr>
          <p:cNvSpPr txBox="1"/>
          <p:nvPr/>
        </p:nvSpPr>
        <p:spPr>
          <a:xfrm>
            <a:off x="2351072" y="3969187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124</a:t>
            </a:r>
            <a:endParaRPr kumimoji="1" lang="ja-JP" altLang="en-US"/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5D9636D0-3A28-2441-B6F4-EE7F94D85949}"/>
              </a:ext>
            </a:extLst>
          </p:cNvPr>
          <p:cNvSpPr txBox="1"/>
          <p:nvPr/>
        </p:nvSpPr>
        <p:spPr>
          <a:xfrm>
            <a:off x="2466488" y="441573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1</a:t>
            </a:r>
            <a:endParaRPr kumimoji="1" lang="ja-JP" altLang="en-US"/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5B7AB740-117C-EC4C-85F1-904407AB2FE3}"/>
              </a:ext>
            </a:extLst>
          </p:cNvPr>
          <p:cNvSpPr txBox="1"/>
          <p:nvPr/>
        </p:nvSpPr>
        <p:spPr>
          <a:xfrm>
            <a:off x="2408780" y="483751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23</a:t>
            </a:r>
            <a:endParaRPr kumimoji="1" lang="ja-JP" altLang="en-US"/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61F6247A-79CE-444B-9852-9473B6B6984E}"/>
              </a:ext>
            </a:extLst>
          </p:cNvPr>
          <p:cNvSpPr txBox="1"/>
          <p:nvPr/>
        </p:nvSpPr>
        <p:spPr>
          <a:xfrm>
            <a:off x="2466488" y="527019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0</a:t>
            </a:r>
            <a:endParaRPr kumimoji="1" lang="ja-JP" altLang="en-US"/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CED6E33C-22AB-F84D-AB9A-35D97CBB955C}"/>
              </a:ext>
            </a:extLst>
          </p:cNvPr>
          <p:cNvSpPr txBox="1"/>
          <p:nvPr/>
        </p:nvSpPr>
        <p:spPr>
          <a:xfrm>
            <a:off x="2408780" y="5680521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83</a:t>
            </a:r>
            <a:endParaRPr kumimoji="1" lang="ja-JP" altLang="en-US"/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F17D5D05-133F-6C46-BFD8-87F805972202}"/>
              </a:ext>
            </a:extLst>
          </p:cNvPr>
          <p:cNvSpPr txBox="1"/>
          <p:nvPr/>
        </p:nvSpPr>
        <p:spPr>
          <a:xfrm>
            <a:off x="2483038" y="6113204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0</a:t>
            </a:r>
            <a:endParaRPr kumimoji="1" lang="ja-JP" altLang="en-US"/>
          </a:p>
        </p:txBody>
      </p:sp>
      <p:sp>
        <p:nvSpPr>
          <p:cNvPr id="35" name="正方形/長方形 34">
            <a:extLst>
              <a:ext uri="{FF2B5EF4-FFF2-40B4-BE49-F238E27FC236}">
                <a16:creationId xmlns:a16="http://schemas.microsoft.com/office/drawing/2014/main" id="{5458E0B0-B146-F448-B46C-F2575031ACC4}"/>
              </a:ext>
            </a:extLst>
          </p:cNvPr>
          <p:cNvSpPr/>
          <p:nvPr/>
        </p:nvSpPr>
        <p:spPr>
          <a:xfrm>
            <a:off x="3750223" y="3180059"/>
            <a:ext cx="4572000" cy="120032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>
            <a:spAutoFit/>
          </a:bodyPr>
          <a:lstStyle/>
          <a:p>
            <a:r>
              <a:rPr lang="ja-JP" altLang="en-US"/>
              <a:t> 2           0 LOAD_FAST                0 (a)</a:t>
            </a:r>
          </a:p>
          <a:p>
            <a:r>
              <a:rPr lang="ja-JP" altLang="en-US"/>
              <a:t>              2 LOAD_FAST                1 (b)</a:t>
            </a:r>
          </a:p>
          <a:p>
            <a:r>
              <a:rPr lang="ja-JP" altLang="en-US"/>
              <a:t>              4 BINARY_ADD</a:t>
            </a:r>
          </a:p>
          <a:p>
            <a:r>
              <a:rPr lang="ja-JP" altLang="en-US"/>
              <a:t>              6 RETURN_VALUE</a:t>
            </a:r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31D78AE5-3C41-AC41-AAF7-6F6CB667496F}"/>
              </a:ext>
            </a:extLst>
          </p:cNvPr>
          <p:cNvSpPr txBox="1"/>
          <p:nvPr/>
        </p:nvSpPr>
        <p:spPr>
          <a:xfrm>
            <a:off x="534173" y="306896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0</a:t>
            </a:r>
            <a:endParaRPr kumimoji="1" lang="ja-JP" altLang="en-US"/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4D25E597-6B03-5A46-B016-49AE083BAFDB}"/>
              </a:ext>
            </a:extLst>
          </p:cNvPr>
          <p:cNvSpPr txBox="1"/>
          <p:nvPr/>
        </p:nvSpPr>
        <p:spPr>
          <a:xfrm>
            <a:off x="534173" y="398835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2</a:t>
            </a:r>
            <a:endParaRPr kumimoji="1" lang="ja-JP" altLang="en-US"/>
          </a:p>
        </p:txBody>
      </p: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FD322BE0-0099-7A40-8E3B-342CE6FB1507}"/>
              </a:ext>
            </a:extLst>
          </p:cNvPr>
          <p:cNvSpPr txBox="1"/>
          <p:nvPr/>
        </p:nvSpPr>
        <p:spPr>
          <a:xfrm>
            <a:off x="538469" y="479041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4</a:t>
            </a:r>
            <a:endParaRPr kumimoji="1" lang="ja-JP" altLang="en-US"/>
          </a:p>
        </p:txBody>
      </p: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737F9317-71E5-7D49-BFA7-2199D9EC47DA}"/>
              </a:ext>
            </a:extLst>
          </p:cNvPr>
          <p:cNvSpPr txBox="1"/>
          <p:nvPr/>
        </p:nvSpPr>
        <p:spPr>
          <a:xfrm>
            <a:off x="538469" y="5709814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6</a:t>
            </a:r>
            <a:endParaRPr kumimoji="1" lang="ja-JP" altLang="en-US"/>
          </a:p>
        </p:txBody>
      </p:sp>
      <p:sp>
        <p:nvSpPr>
          <p:cNvPr id="41" name="正方形/長方形 40">
            <a:extLst>
              <a:ext uri="{FF2B5EF4-FFF2-40B4-BE49-F238E27FC236}">
                <a16:creationId xmlns:a16="http://schemas.microsoft.com/office/drawing/2014/main" id="{AAF29797-CA40-6E45-B839-087F7B2CDD25}"/>
              </a:ext>
            </a:extLst>
          </p:cNvPr>
          <p:cNvSpPr/>
          <p:nvPr/>
        </p:nvSpPr>
        <p:spPr>
          <a:xfrm>
            <a:off x="4209907" y="5215079"/>
            <a:ext cx="1384887" cy="43204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600">
                <a:solidFill>
                  <a:schemeClr val="tx1"/>
                </a:solidFill>
              </a:rPr>
              <a:t>LOAD_FAST</a:t>
            </a:r>
            <a:endParaRPr kumimoji="1" lang="ja-JP" altLang="en-US" sz="1600">
              <a:solidFill>
                <a:schemeClr val="tx1"/>
              </a:solidFill>
            </a:endParaRPr>
          </a:p>
        </p:txBody>
      </p:sp>
      <p:sp>
        <p:nvSpPr>
          <p:cNvPr id="42" name="正方形/長方形 41">
            <a:extLst>
              <a:ext uri="{FF2B5EF4-FFF2-40B4-BE49-F238E27FC236}">
                <a16:creationId xmlns:a16="http://schemas.microsoft.com/office/drawing/2014/main" id="{B95678BD-72F1-3E46-B083-A619D5E7DE4C}"/>
              </a:ext>
            </a:extLst>
          </p:cNvPr>
          <p:cNvSpPr/>
          <p:nvPr/>
        </p:nvSpPr>
        <p:spPr>
          <a:xfrm>
            <a:off x="5594794" y="5216241"/>
            <a:ext cx="1384887" cy="43204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600" dirty="0">
                <a:solidFill>
                  <a:schemeClr val="tx1"/>
                </a:solidFill>
              </a:rPr>
              <a:t>0</a:t>
            </a:r>
            <a:endParaRPr kumimoji="1" lang="ja-JP" altLang="en-US" sz="1600">
              <a:solidFill>
                <a:schemeClr val="tx1"/>
              </a:solidFill>
            </a:endParaRPr>
          </a:p>
        </p:txBody>
      </p:sp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11BC0094-E8DB-3F45-A7CE-0AE68674252C}"/>
              </a:ext>
            </a:extLst>
          </p:cNvPr>
          <p:cNvSpPr txBox="1"/>
          <p:nvPr/>
        </p:nvSpPr>
        <p:spPr>
          <a:xfrm>
            <a:off x="4461363" y="5709814"/>
            <a:ext cx="881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opcode</a:t>
            </a:r>
            <a:endParaRPr kumimoji="1" lang="ja-JP" altLang="en-US"/>
          </a:p>
        </p:txBody>
      </p:sp>
      <p:sp>
        <p:nvSpPr>
          <p:cNvPr id="44" name="テキスト ボックス 43">
            <a:extLst>
              <a:ext uri="{FF2B5EF4-FFF2-40B4-BE49-F238E27FC236}">
                <a16:creationId xmlns:a16="http://schemas.microsoft.com/office/drawing/2014/main" id="{6803F75C-801F-214F-BA2F-2697EE53EBF2}"/>
              </a:ext>
            </a:extLst>
          </p:cNvPr>
          <p:cNvSpPr txBox="1"/>
          <p:nvPr/>
        </p:nvSpPr>
        <p:spPr>
          <a:xfrm>
            <a:off x="5785917" y="5723964"/>
            <a:ext cx="848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err="1"/>
              <a:t>oprand</a:t>
            </a:r>
            <a:endParaRPr kumimoji="1" lang="ja-JP" altLang="en-US"/>
          </a:p>
        </p:txBody>
      </p:sp>
      <p:sp>
        <p:nvSpPr>
          <p:cNvPr id="46" name="角丸四角形 45">
            <a:extLst>
              <a:ext uri="{FF2B5EF4-FFF2-40B4-BE49-F238E27FC236}">
                <a16:creationId xmlns:a16="http://schemas.microsoft.com/office/drawing/2014/main" id="{CB72B998-8586-D94C-A49D-F0FF3A835227}"/>
              </a:ext>
            </a:extLst>
          </p:cNvPr>
          <p:cNvSpPr/>
          <p:nvPr/>
        </p:nvSpPr>
        <p:spPr>
          <a:xfrm>
            <a:off x="4616799" y="3086109"/>
            <a:ext cx="285550" cy="1440160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09474508"/>
      </p:ext>
    </p:extLst>
  </p:cSld>
  <p:clrMapOvr>
    <a:masterClrMapping/>
  </p:clrMapOvr>
</p:sld>
</file>

<file path=ppt/theme/theme1.xml><?xml version="1.0" encoding="utf-8"?>
<a:theme xmlns:a="http://schemas.openxmlformats.org/drawingml/2006/main" name="パーセル">
  <a:themeElements>
    <a:clrScheme name="パーセル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パーセル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パーセル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>
    <a:spDef>
      <a:spPr>
        <a:solidFill>
          <a:srgbClr val="FF0000"/>
        </a:solidFill>
        <a:ln>
          <a:solidFill>
            <a:schemeClr val="tx1"/>
          </a:solidFill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{11DA09EC-ABC8-2D40-8DBB-00E840906C4E}tf10001120</Template>
  <TotalTime>6867</TotalTime>
  <Words>2090</Words>
  <Application>Microsoft Macintosh PowerPoint</Application>
  <PresentationFormat>画面に合わせる (4:3)</PresentationFormat>
  <Paragraphs>534</Paragraphs>
  <Slides>42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42</vt:i4>
      </vt:variant>
    </vt:vector>
  </HeadingPairs>
  <TitlesOfParts>
    <vt:vector size="49" baseType="lpstr">
      <vt:lpstr>HGｺﾞｼｯｸE</vt:lpstr>
      <vt:lpstr>游ゴシック</vt:lpstr>
      <vt:lpstr>Arial</vt:lpstr>
      <vt:lpstr>Consolas</vt:lpstr>
      <vt:lpstr>Courier New</vt:lpstr>
      <vt:lpstr>Gill Sans MT</vt:lpstr>
      <vt:lpstr>パーセル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watanabe</dc:creator>
  <cp:lastModifiedBy>Microsoft Office User</cp:lastModifiedBy>
  <cp:revision>1360</cp:revision>
  <dcterms:created xsi:type="dcterms:W3CDTF">2019-01-02T05:23:01Z</dcterms:created>
  <dcterms:modified xsi:type="dcterms:W3CDTF">2019-12-17T04:31:46Z</dcterms:modified>
</cp:coreProperties>
</file>